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2" r:id="rId4"/>
    <p:sldId id="263" r:id="rId5"/>
    <p:sldId id="264" r:id="rId6"/>
    <p:sldId id="265" r:id="rId7"/>
    <p:sldId id="261" r:id="rId8"/>
  </p:sldIdLst>
  <p:sldSz cx="12192000" cy="6858000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96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B9065-BBD8-4B2F-BB98-0CC8F5F00BB3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8300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7799D-9DDF-47BC-97ED-5D6BEBF0E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FF6F5E-2FB1-415D-AB4B-D10B5A3B5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8196CF-B1C9-4EE5-902D-109828065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7708AE-2D7C-4FDA-84AB-981DDC6A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B3E7E7-C486-43BB-8E78-41B96435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9D26FE-48AA-4DFD-A9C0-5CF0C273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0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11F6C-935B-47B1-A1C1-EE67C16DF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15A87A-AF5F-4C9B-973E-6BE5BDC02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DA871B-85C7-4288-89A1-E5A57067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68F857-5CD0-4FEF-A984-EC878E8E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9DC03D-7F21-4017-8D5D-7D1593E2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1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F71061A-ACE7-47FD-9DDA-7B1DC0A51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334DC9-C485-4EC3-8700-CFC3F2854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CA4952-BA05-492A-9C49-3092576D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84F17D-D54C-411C-B7CC-531097A6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4BD43D-3629-47D8-911E-A4D0C0CD5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1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FACFC-D3B2-481B-8703-7A861802F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FEBC02-0647-4A95-BED1-3226C2301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F40C39-C303-4332-8BF3-6A05DABE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61CEC6-E47E-4BD0-913B-3560136E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CDCE4A-208A-42F6-AD2C-C9DF9878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13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7D0A6-B7F7-4935-950A-037B250A3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2155D8-E1C0-444C-86F7-BA77AFD7A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EA8EBF-F61C-4B4D-A276-DF4B8EDC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C1091E-3CF3-4022-9195-355A56A5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D15B5-339D-4D1B-A045-56209CD32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74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B4DC71-A2FC-4AD8-A5FE-61DD5DFE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975D0A-5E87-485C-970A-51E704C9E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B58E6C-C025-4152-BC98-A3DA1A2D1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89190F-CD96-4617-A64D-09886956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F640D-AF99-4823-97FF-A695A649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8DBD16-652D-4D6F-90CD-B7F72871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7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07120-D431-41CD-B977-1D808260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F2E634-72EE-4D08-A8E2-8650C9F4D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CEA42B-8982-4384-8D4A-C144FABEF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7137F1-AA43-438A-A440-3FAC4EC2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5EB2627-955E-4267-8C64-302793D40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5355A5-5BCE-466C-A96E-FA8AC229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A8D465-9BEF-4568-8F6F-170B62DB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C89106-A01B-4D4F-ADBF-688C2519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7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ACA0F-3690-4CEF-A30B-D77181BE9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C1DD28-CEDF-42B1-9FFE-9FBF99F3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06E2E9-2793-4ED2-BAB1-B128A4E5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886E6F6-D7BA-41EC-8EE0-5D4A64B63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52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90955D-6AE3-4F23-9505-E9559D5B4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FF49CCF-C2F2-47DB-B693-AF7ECDD8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2EFA82-7ED3-4E78-BC0B-698CC597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6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36C98-7AD8-4125-8DA7-FC301524A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704636-FAA6-4536-A5D2-8E19B4623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750270-981F-44E9-BDCA-9578F66BC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D82616-C7E8-40C9-94F7-CECD5BEE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CBDF6A-1EC0-4D10-81BC-5C931A8B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4DAC64-75E4-4A70-80A0-25B5C05B1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9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1C727-2DB1-4B76-990D-A0394570C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684BF4-7356-48B6-9F86-DF260197B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4B1B68-C76E-40A4-BF54-60DC19F6D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C4C9C7-C2DE-46C8-A243-166E408B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9C4356-5D4E-44B2-90AE-5075EF63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F59090-6D90-4CD5-A0D4-585721B1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7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8D8E6-8A37-483E-AEA5-226D3BB9E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5E8A4F-94C3-4090-BEF3-E6C731971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47CC0C-5BB1-4CD6-B5AA-71B9E91EB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9D0B-EA99-48B5-8ACB-C607422B81A6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1CC66E-B184-43E1-ACE4-79D65E1AD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E0F561-3490-40BE-91F8-D27C33385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38D97-41C4-4830-8636-52A166B91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6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design.trudvsem.ru/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Relationship Id="rId9" Type="http://schemas.openxmlformats.org/officeDocument/2006/relationships/image" Target="../media/image3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C8FB0-3122-44AE-975C-1AB54C474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A743E5-C1BE-44C9-91BD-0A92A3C37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005" y="4107034"/>
            <a:ext cx="11170845" cy="951527"/>
          </a:xfrm>
        </p:spPr>
        <p:txBody>
          <a:bodyPr>
            <a:normAutofit/>
          </a:bodyPr>
          <a:lstStyle/>
          <a:p>
            <a:pPr algn="ctr"/>
            <a:r>
              <a:rPr lang="ru-RU" b="0" i="0" dirty="0">
                <a:solidFill>
                  <a:srgbClr val="1D296D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Мероприятия реализуются в 2021-2024 гг. при поддержке </a:t>
            </a:r>
          </a:p>
          <a:p>
            <a:pPr algn="ctr"/>
            <a:r>
              <a:rPr lang="ru-RU" b="0" i="0" dirty="0">
                <a:solidFill>
                  <a:srgbClr val="1D296D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Федеральной службы по труду и занятости за счет средств федерального бюджета</a:t>
            </a:r>
          </a:p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70A018F-F234-45C1-A505-699992C2D8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90" t="9309" r="27057" b="63270"/>
          <a:stretch/>
        </p:blipFill>
        <p:spPr>
          <a:xfrm>
            <a:off x="0" y="-65127"/>
            <a:ext cx="11753850" cy="40640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863DB1-35DB-4917-8590-9059952758AF}"/>
              </a:ext>
            </a:extLst>
          </p:cNvPr>
          <p:cNvSpPr txBox="1"/>
          <p:nvPr/>
        </p:nvSpPr>
        <p:spPr>
          <a:xfrm>
            <a:off x="4917057" y="2863632"/>
            <a:ext cx="2768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2023 году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A67F93-1B9C-F6DC-3E17-E824C67B612C}"/>
              </a:ext>
            </a:extLst>
          </p:cNvPr>
          <p:cNvSpPr txBox="1"/>
          <p:nvPr/>
        </p:nvSpPr>
        <p:spPr>
          <a:xfrm>
            <a:off x="0" y="5657671"/>
            <a:ext cx="121920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Цель обучения — последующее трудоустройство, сохранение занятости или начало самостоятельной профессиональной деятельности (самозанятость)</a:t>
            </a:r>
          </a:p>
          <a:p>
            <a:pPr algn="just"/>
            <a:endParaRPr lang="ru-RU" sz="2400" b="0" i="0" dirty="0">
              <a:solidFill>
                <a:schemeClr val="accent2">
                  <a:lumMod val="75000"/>
                </a:schemeClr>
              </a:solidFill>
              <a:effectLst/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9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Мужчина с тростью">
            <a:extLst>
              <a:ext uri="{FF2B5EF4-FFF2-40B4-BE49-F238E27FC236}">
                <a16:creationId xmlns:a16="http://schemas.microsoft.com/office/drawing/2014/main" id="{8EB17DD2-D7D5-8DD3-667B-3BEAD25E07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0837" y="475161"/>
            <a:ext cx="540000" cy="540000"/>
          </a:xfr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4160336-8762-2110-6853-4530DE34B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528" y="-88586"/>
            <a:ext cx="10515600" cy="652792"/>
          </a:xfrm>
        </p:spPr>
        <p:txBody>
          <a:bodyPr>
            <a:normAutofit/>
          </a:bodyPr>
          <a:lstStyle/>
          <a:p>
            <a:pPr algn="ctr"/>
            <a:r>
              <a:rPr lang="ru-RU" sz="32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Кто может пройти обучение</a:t>
            </a:r>
            <a:endParaRPr lang="ru-RU" sz="32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1A6C77-CE5A-79C3-8E2C-F71E59514A82}"/>
              </a:ext>
            </a:extLst>
          </p:cNvPr>
          <p:cNvSpPr txBox="1"/>
          <p:nvPr/>
        </p:nvSpPr>
        <p:spPr>
          <a:xfrm>
            <a:off x="842872" y="496794"/>
            <a:ext cx="5180422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5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граждане в возрасте 50-ти лет и старше, </a:t>
            </a:r>
          </a:p>
          <a:p>
            <a:pPr marL="0" indent="0">
              <a:buNone/>
            </a:pPr>
            <a:r>
              <a:rPr lang="ru-RU" sz="15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граждане предпенсионного возраста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6A9CAF-8725-ACA0-DC44-BD16DEFAFE64}"/>
              </a:ext>
            </a:extLst>
          </p:cNvPr>
          <p:cNvSpPr txBox="1"/>
          <p:nvPr/>
        </p:nvSpPr>
        <p:spPr>
          <a:xfrm>
            <a:off x="840764" y="1127644"/>
            <a:ext cx="5182530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5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женщины, находящиеся в отпуске по уходу за ребенком до достижения им возраста 3 лет</a:t>
            </a:r>
            <a:endParaRPr lang="ru-RU" sz="1500" dirty="0">
              <a:latin typeface="Arial Narrow" panose="020B0606020202030204" pitchFamily="34" charset="0"/>
            </a:endParaRPr>
          </a:p>
        </p:txBody>
      </p:sp>
      <p:pic>
        <p:nvPicPr>
          <p:cNvPr id="11" name="Рисунок 10" descr="Женщина с коляской">
            <a:extLst>
              <a:ext uri="{FF2B5EF4-FFF2-40B4-BE49-F238E27FC236}">
                <a16:creationId xmlns:a16="http://schemas.microsoft.com/office/drawing/2014/main" id="{360D4DB8-FA69-6458-61AC-2ECF2E1773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615" y="1049024"/>
            <a:ext cx="540000" cy="54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7E70833-B30E-DA5A-54A9-641099041624}"/>
              </a:ext>
            </a:extLst>
          </p:cNvPr>
          <p:cNvSpPr txBox="1"/>
          <p:nvPr/>
        </p:nvSpPr>
        <p:spPr>
          <a:xfrm>
            <a:off x="840764" y="1736196"/>
            <a:ext cx="5182530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5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женщины, не состоящие в трудовых отношениях и имеющие детей дошкольного возраста в возрасте от 0 до 7 лет включительно</a:t>
            </a:r>
          </a:p>
        </p:txBody>
      </p:sp>
      <p:pic>
        <p:nvPicPr>
          <p:cNvPr id="14" name="Рисунок 13" descr="Женщина с ребенком">
            <a:extLst>
              <a:ext uri="{FF2B5EF4-FFF2-40B4-BE49-F238E27FC236}">
                <a16:creationId xmlns:a16="http://schemas.microsoft.com/office/drawing/2014/main" id="{6EC566C3-4ED8-3F4C-81FE-27E9CEEBF2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0837" y="1642445"/>
            <a:ext cx="540000" cy="540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5CF5AD2-3FA7-3AFD-7862-F0D3626CC3BF}"/>
              </a:ext>
            </a:extLst>
          </p:cNvPr>
          <p:cNvSpPr txBox="1"/>
          <p:nvPr/>
        </p:nvSpPr>
        <p:spPr>
          <a:xfrm>
            <a:off x="833527" y="2343488"/>
            <a:ext cx="5189767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5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безработные граждане, зарегистрированные в органах службы занятости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E871CF-FB59-E1E6-EE02-AD3B3245E453}"/>
              </a:ext>
            </a:extLst>
          </p:cNvPr>
          <p:cNvSpPr txBox="1"/>
          <p:nvPr/>
        </p:nvSpPr>
        <p:spPr>
          <a:xfrm>
            <a:off x="840765" y="2963200"/>
            <a:ext cx="5182530" cy="3231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5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работники, находящиеся под риском увольнения</a:t>
            </a:r>
            <a:endParaRPr lang="ru-RU" sz="1500" dirty="0">
              <a:latin typeface="Arial Narrow" panose="020B0606020202030204" pitchFamily="34" charset="0"/>
            </a:endParaRPr>
          </a:p>
        </p:txBody>
      </p:sp>
      <p:pic>
        <p:nvPicPr>
          <p:cNvPr id="20" name="Рисунок 19" descr="Целевая аудитория">
            <a:extLst>
              <a:ext uri="{FF2B5EF4-FFF2-40B4-BE49-F238E27FC236}">
                <a16:creationId xmlns:a16="http://schemas.microsoft.com/office/drawing/2014/main" id="{D6CAB94F-8C76-D48C-5C1F-E14DB3A450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0837" y="2861213"/>
            <a:ext cx="540000" cy="540000"/>
          </a:xfrm>
          <a:prstGeom prst="rect">
            <a:avLst/>
          </a:prstGeom>
        </p:spPr>
      </p:pic>
      <p:pic>
        <p:nvPicPr>
          <p:cNvPr id="24" name="Рисунок 23" descr="Вопросы">
            <a:extLst>
              <a:ext uri="{FF2B5EF4-FFF2-40B4-BE49-F238E27FC236}">
                <a16:creationId xmlns:a16="http://schemas.microsoft.com/office/drawing/2014/main" id="{2ABBD830-8D1A-B2AD-1974-AEFADF9727A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0837" y="2317423"/>
            <a:ext cx="540000" cy="5400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8BF64C65-3089-B8E7-47DB-FACB23FFB196}"/>
              </a:ext>
            </a:extLst>
          </p:cNvPr>
          <p:cNvSpPr txBox="1"/>
          <p:nvPr/>
        </p:nvSpPr>
        <p:spPr>
          <a:xfrm>
            <a:off x="840764" y="3337929"/>
            <a:ext cx="5182531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5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граждане из числа молодежи в возрасте до 35 лет включительно, относящихся к следующим категориям:</a:t>
            </a:r>
            <a:endParaRPr lang="ru-RU" sz="1500" dirty="0">
              <a:latin typeface="Arial Narrow" panose="020B0606020202030204" pitchFamily="34" charset="0"/>
            </a:endParaRPr>
          </a:p>
        </p:txBody>
      </p:sp>
      <p:pic>
        <p:nvPicPr>
          <p:cNvPr id="47" name="Рисунок 46" descr="Мужчина">
            <a:extLst>
              <a:ext uri="{FF2B5EF4-FFF2-40B4-BE49-F238E27FC236}">
                <a16:creationId xmlns:a16="http://schemas.microsoft.com/office/drawing/2014/main" id="{E4F86E89-55D2-140F-30DC-D4FFD2647C4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0837" y="3318210"/>
            <a:ext cx="540000" cy="5400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7F5DE9A2-5E61-6D73-C164-BF26888AD671}"/>
              </a:ext>
            </a:extLst>
          </p:cNvPr>
          <p:cNvSpPr txBox="1"/>
          <p:nvPr/>
        </p:nvSpPr>
        <p:spPr>
          <a:xfrm>
            <a:off x="820730" y="3876789"/>
            <a:ext cx="5275270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1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граждане, которые с даты окончания военной службы по призыву не являются занятыми в соответствии с законодательством РФ о занятости населения в течение 4 месяцев и более;</a:t>
            </a:r>
          </a:p>
          <a:p>
            <a:pPr algn="just"/>
            <a:r>
              <a:rPr lang="ru-RU" sz="11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граждане, которые с даты выдачи им документа об образовании и (или) о квалификации не являются занятыми в соответствии с законодательством РФ о занятости населения в течение 4 месяцев и более;</a:t>
            </a:r>
          </a:p>
          <a:p>
            <a:pPr algn="just"/>
            <a:r>
              <a:rPr lang="ru-RU" sz="11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граждане, не имеющие среднего профессионального или высшего образования, и не обучающиеся по образовательным программам среднего профессионального или высшего образования (в случае обучения по основным программам профессионального обучения);</a:t>
            </a:r>
          </a:p>
          <a:p>
            <a:pPr marL="0" indent="0" algn="just">
              <a:buNone/>
            </a:pPr>
            <a:r>
              <a:rPr lang="ru-RU" sz="11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граждане, находящиеся под риском увольнения (граждане, планируемые к увольнению в связи с ликвидацией организации либо с прекращением деятельности индивидуального предпринимателя, сокращением численности или штата работников организации, индивидуального предпринимателя и возможным расторжением с ними трудовых договоров);</a:t>
            </a:r>
          </a:p>
          <a:p>
            <a:pPr marL="0" indent="0" algn="just">
              <a:buNone/>
            </a:pPr>
            <a:r>
              <a:rPr lang="ru-RU" sz="1100" b="0" i="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граждане, завершающие обучение по образовательным программам среднего профессионального или высшего образования в текущем календарном году (за исключением получивших грант на обучение или обучающихся по договорам о целевом обучении), обратившиеся в органы службы занятости по месту жительства, для которых отсутствует подходящая работа по получаемой профессии (специальности).</a:t>
            </a:r>
          </a:p>
        </p:txBody>
      </p:sp>
      <p:sp>
        <p:nvSpPr>
          <p:cNvPr id="53" name="Блок-схема: решение 52">
            <a:extLst>
              <a:ext uri="{FF2B5EF4-FFF2-40B4-BE49-F238E27FC236}">
                <a16:creationId xmlns:a16="http://schemas.microsoft.com/office/drawing/2014/main" id="{539B2847-D97F-856F-0BC7-56E1C4170132}"/>
              </a:ext>
            </a:extLst>
          </p:cNvPr>
          <p:cNvSpPr/>
          <p:nvPr/>
        </p:nvSpPr>
        <p:spPr>
          <a:xfrm>
            <a:off x="716704" y="3962343"/>
            <a:ext cx="116824" cy="140906"/>
          </a:xfrm>
          <a:prstGeom prst="flowChartDecis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Блок-схема: решение 53">
            <a:extLst>
              <a:ext uri="{FF2B5EF4-FFF2-40B4-BE49-F238E27FC236}">
                <a16:creationId xmlns:a16="http://schemas.microsoft.com/office/drawing/2014/main" id="{2E87D0C6-1C79-4E8C-AB6F-3D1585C914BD}"/>
              </a:ext>
            </a:extLst>
          </p:cNvPr>
          <p:cNvSpPr/>
          <p:nvPr/>
        </p:nvSpPr>
        <p:spPr>
          <a:xfrm>
            <a:off x="717416" y="4301343"/>
            <a:ext cx="116824" cy="140906"/>
          </a:xfrm>
          <a:prstGeom prst="flowChartDecis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Блок-схема: решение 54">
            <a:extLst>
              <a:ext uri="{FF2B5EF4-FFF2-40B4-BE49-F238E27FC236}">
                <a16:creationId xmlns:a16="http://schemas.microsoft.com/office/drawing/2014/main" id="{98C70313-6B4B-390C-A755-DAF5105EC977}"/>
              </a:ext>
            </a:extLst>
          </p:cNvPr>
          <p:cNvSpPr/>
          <p:nvPr/>
        </p:nvSpPr>
        <p:spPr>
          <a:xfrm>
            <a:off x="716704" y="4791001"/>
            <a:ext cx="116824" cy="140906"/>
          </a:xfrm>
          <a:prstGeom prst="flowChartDecis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Блок-схема: решение 55">
            <a:extLst>
              <a:ext uri="{FF2B5EF4-FFF2-40B4-BE49-F238E27FC236}">
                <a16:creationId xmlns:a16="http://schemas.microsoft.com/office/drawing/2014/main" id="{2A0F392B-22D7-1CB4-76EB-4F5740AF4C11}"/>
              </a:ext>
            </a:extLst>
          </p:cNvPr>
          <p:cNvSpPr/>
          <p:nvPr/>
        </p:nvSpPr>
        <p:spPr>
          <a:xfrm>
            <a:off x="716704" y="5306909"/>
            <a:ext cx="116824" cy="140906"/>
          </a:xfrm>
          <a:prstGeom prst="flowChartDecis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Блок-схема: решение 56">
            <a:extLst>
              <a:ext uri="{FF2B5EF4-FFF2-40B4-BE49-F238E27FC236}">
                <a16:creationId xmlns:a16="http://schemas.microsoft.com/office/drawing/2014/main" id="{B9D430B5-E686-F505-CE0E-267732E14D11}"/>
              </a:ext>
            </a:extLst>
          </p:cNvPr>
          <p:cNvSpPr/>
          <p:nvPr/>
        </p:nvSpPr>
        <p:spPr>
          <a:xfrm>
            <a:off x="716704" y="5968468"/>
            <a:ext cx="116824" cy="140906"/>
          </a:xfrm>
          <a:prstGeom prst="flowChartDecis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DCEEC0-CD8A-9479-3227-6D8345E4F084}"/>
              </a:ext>
            </a:extLst>
          </p:cNvPr>
          <p:cNvSpPr txBox="1"/>
          <p:nvPr/>
        </p:nvSpPr>
        <p:spPr>
          <a:xfrm>
            <a:off x="6880629" y="519144"/>
            <a:ext cx="5115001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sz="1500" dirty="0">
                <a:latin typeface="Arial Narrow" panose="020B0606020202030204" pitchFamily="34" charset="0"/>
                <a:ea typeface="Calibri" panose="020F0502020204030204" pitchFamily="34" charset="0"/>
              </a:rPr>
              <a:t>граждане Украины и лица без гражданства, постоянно проживающие на территории Украины, которые получили удостоверение беженца или свидетельство о предоставлении временного убежища на территории Российской Федерации;</a:t>
            </a:r>
          </a:p>
        </p:txBody>
      </p:sp>
      <p:pic>
        <p:nvPicPr>
          <p:cNvPr id="3" name="Рисунок 2" descr="Документ">
            <a:extLst>
              <a:ext uri="{FF2B5EF4-FFF2-40B4-BE49-F238E27FC236}">
                <a16:creationId xmlns:a16="http://schemas.microsoft.com/office/drawing/2014/main" id="{DC729A43-CFDA-61EF-CB52-1565A93DBD4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318754" y="486976"/>
            <a:ext cx="540000" cy="5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C31AF6-44C2-BAEB-8ABC-8EB34F772CE5}"/>
              </a:ext>
            </a:extLst>
          </p:cNvPr>
          <p:cNvSpPr txBox="1"/>
          <p:nvPr/>
        </p:nvSpPr>
        <p:spPr>
          <a:xfrm>
            <a:off x="6892800" y="1585090"/>
            <a:ext cx="510283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  <a:ea typeface="Calibri" panose="020F0502020204030204" pitchFamily="34" charset="0"/>
              </a:rPr>
              <a:t>ветераны боевых действий, принимавшие участие (содействовавшие выполнению задач) в СВО на территориях Донецкой Народной Республики, Луганской Народной Республики и Украины с 24 февраля 2022 г., на территориях Запорожской области и Херсонской области с 30 сентября 2022 г., уволенные с военной службы (службы, работы)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7" name="Рисунок 6" descr="Полиция">
            <a:extLst>
              <a:ext uri="{FF2B5EF4-FFF2-40B4-BE49-F238E27FC236}">
                <a16:creationId xmlns:a16="http://schemas.microsoft.com/office/drawing/2014/main" id="{8852AE8D-DB7B-EFAF-05F2-770C059DC9A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18754" y="1585090"/>
            <a:ext cx="540000" cy="54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29A1CD-2D92-96B8-A8C9-3E7E87F3BB70}"/>
              </a:ext>
            </a:extLst>
          </p:cNvPr>
          <p:cNvSpPr txBox="1"/>
          <p:nvPr/>
        </p:nvSpPr>
        <p:spPr>
          <a:xfrm>
            <a:off x="6892800" y="3260303"/>
            <a:ext cx="5102830" cy="1708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sz="1500" dirty="0">
                <a:latin typeface="Arial Narrow" panose="020B0606020202030204" pitchFamily="34" charset="0"/>
                <a:ea typeface="Calibri" panose="020F0502020204030204" pitchFamily="34" charset="0"/>
              </a:rPr>
              <a:t>лица, принимавшие в соответствии с решениями органов публичной власти Донецкой Народной Республики, Луганской Народной Республики участие в боевых действиях в составе Вооруженных Сил Донецкой Народной Республики, Народной милиции Луганской Народной Республики, воинских формирований и органов Донецкой Народной Республики и Луганской Народной Республики начиная с 11 мая 2014 г.;</a:t>
            </a:r>
          </a:p>
        </p:txBody>
      </p:sp>
      <p:pic>
        <p:nvPicPr>
          <p:cNvPr id="12" name="Рисунок 11" descr="Пользователь">
            <a:extLst>
              <a:ext uri="{FF2B5EF4-FFF2-40B4-BE49-F238E27FC236}">
                <a16:creationId xmlns:a16="http://schemas.microsoft.com/office/drawing/2014/main" id="{E8E08CEE-35D2-5361-E964-45D9416B2EF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318754" y="3254197"/>
            <a:ext cx="540000" cy="540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56C7615-E1AA-DAFB-97D5-29C2A0BEB1DF}"/>
              </a:ext>
            </a:extLst>
          </p:cNvPr>
          <p:cNvSpPr txBox="1"/>
          <p:nvPr/>
        </p:nvSpPr>
        <p:spPr>
          <a:xfrm>
            <a:off x="6892800" y="5059393"/>
            <a:ext cx="5102830" cy="1708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500" dirty="0">
                <a:latin typeface="Arial Narrow" panose="020B0606020202030204" pitchFamily="34" charset="0"/>
                <a:ea typeface="Calibri" panose="020F0502020204030204" pitchFamily="34" charset="0"/>
              </a:rPr>
              <a:t>члены семей лиц, указанных выше граждан, погибших (умерших) при выполнении задач в ходе СВО(боевых действий), члены семей лиц, указанных выше, умерших после увольнения с военной службы (службы, работы), если смерть таких лиц наступила вследствие увечья (ранения, травмы, контузии) или заболевания, полученных ими при выполнении задач в ходе СВО (боевых действий).</a:t>
            </a:r>
            <a:endParaRPr lang="ru-RU" sz="1500" dirty="0">
              <a:latin typeface="Arial Narrow" panose="020B0606020202030204" pitchFamily="34" charset="0"/>
            </a:endParaRPr>
          </a:p>
        </p:txBody>
      </p:sp>
      <p:pic>
        <p:nvPicPr>
          <p:cNvPr id="17" name="Рисунок 16" descr="Семья с двумя детьми">
            <a:extLst>
              <a:ext uri="{FF2B5EF4-FFF2-40B4-BE49-F238E27FC236}">
                <a16:creationId xmlns:a16="http://schemas.microsoft.com/office/drawing/2014/main" id="{AC3002A8-1D53-CE40-05DE-B01DC799070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318754" y="5059393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8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85632-6987-8145-E782-5F795DC8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79" y="110582"/>
            <a:ext cx="11506733" cy="46166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283583"/>
                </a:solidFill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Ц</a:t>
            </a:r>
            <a:r>
              <a:rPr lang="ru-RU" sz="3200" b="1" dirty="0">
                <a:solidFill>
                  <a:srgbClr val="283583"/>
                </a:solidFill>
                <a:effectLst/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ентры</a:t>
            </a:r>
            <a:r>
              <a:rPr lang="ru-RU" sz="3200" b="1" spc="280" dirty="0">
                <a:solidFill>
                  <a:srgbClr val="283583"/>
                </a:solidFill>
                <a:effectLst/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283583"/>
                </a:solidFill>
                <a:effectLst/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обучения, программы/компетенции в 2023 г</a:t>
            </a:r>
            <a:r>
              <a:rPr lang="ru-RU" sz="3200" b="1" dirty="0">
                <a:solidFill>
                  <a:srgbClr val="283583"/>
                </a:solidFill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оду</a:t>
            </a:r>
            <a:endParaRPr lang="ru-RU" sz="3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6129AD-F87A-C426-A143-0F01D96367E1}"/>
              </a:ext>
            </a:extLst>
          </p:cNvPr>
          <p:cNvSpPr txBox="1"/>
          <p:nvPr/>
        </p:nvSpPr>
        <p:spPr>
          <a:xfrm>
            <a:off x="793630" y="653244"/>
            <a:ext cx="1075856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Хабаровск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1F3F40-7932-96DF-B2DB-1DD57F91E661}"/>
              </a:ext>
            </a:extLst>
          </p:cNvPr>
          <p:cNvSpPr txBox="1"/>
          <p:nvPr/>
        </p:nvSpPr>
        <p:spPr>
          <a:xfrm>
            <a:off x="793631" y="1070353"/>
            <a:ext cx="52510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технологический колледж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Кондитерское дело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Парикмахерское искусство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Поварское дело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Социальная работа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Технологии моды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Фотография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Эстетическая косметология (мастер по маникюру)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72AE5F-514E-0429-E95C-5FA7B8463C61}"/>
              </a:ext>
            </a:extLst>
          </p:cNvPr>
          <p:cNvSpPr txBox="1"/>
          <p:nvPr/>
        </p:nvSpPr>
        <p:spPr>
          <a:xfrm>
            <a:off x="6301184" y="1114909"/>
            <a:ext cx="52510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техникум техносферной безопасности и промышленных технологий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Корпоративная защита от внутренних угроз информационной безопасности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Пожарная безопасность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Эксплуатация беспилотных авиационных систем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11B2B7-CE65-4704-CE28-A5FD14256703}"/>
              </a:ext>
            </a:extLst>
          </p:cNvPr>
          <p:cNvSpPr txBox="1"/>
          <p:nvPr/>
        </p:nvSpPr>
        <p:spPr>
          <a:xfrm>
            <a:off x="793631" y="3329788"/>
            <a:ext cx="52510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колледж водного транспорта и промышленности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Безопасность жизнедеятельности на судне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Охрана труда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Сборка корпусов металлических судов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Эксплуатация внутреннего водного транспорта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F52FD0-B732-AC6B-B3CF-35E52B5AECD1}"/>
              </a:ext>
            </a:extLst>
          </p:cNvPr>
          <p:cNvSpPr txBox="1"/>
          <p:nvPr/>
        </p:nvSpPr>
        <p:spPr>
          <a:xfrm>
            <a:off x="6366498" y="2942325"/>
            <a:ext cx="55588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автомеханический колледж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Сметное дело (Ценообразование и сметное нормирование)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2E0509-9DB0-87C3-5BBC-1E146B37A709}"/>
              </a:ext>
            </a:extLst>
          </p:cNvPr>
          <p:cNvSpPr txBox="1"/>
          <p:nvPr/>
        </p:nvSpPr>
        <p:spPr>
          <a:xfrm>
            <a:off x="793631" y="5108584"/>
            <a:ext cx="52510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промышленно-экономический техникум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Сварочные технологии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>
                <a:latin typeface="Arial Narrow" panose="020B0606020202030204" pitchFamily="34" charset="0"/>
                <a:cs typeface="Times New Roman" panose="02020603050405020304" pitchFamily="18" charset="0"/>
              </a:rPr>
              <a:t>Бухгалтерский учет</a:t>
            </a:r>
            <a:endParaRPr lang="ru-RU" sz="16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8F664-841A-33B0-9052-9143C2E96E04}"/>
              </a:ext>
            </a:extLst>
          </p:cNvPr>
          <p:cNvSpPr txBox="1"/>
          <p:nvPr/>
        </p:nvSpPr>
        <p:spPr>
          <a:xfrm>
            <a:off x="6301183" y="3815633"/>
            <a:ext cx="52510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техникум городской инфраструктуры и промышленного производства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Документационное обеспечение управления и архивоведение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Сантехника и отопление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Сварочные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197182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64336C-91C3-D354-8010-FF3BCF7D822C}"/>
              </a:ext>
            </a:extLst>
          </p:cNvPr>
          <p:cNvSpPr txBox="1"/>
          <p:nvPr/>
        </p:nvSpPr>
        <p:spPr>
          <a:xfrm>
            <a:off x="838199" y="589782"/>
            <a:ext cx="505261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Хабаровск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89C54-F8CF-9282-B8FD-9074B99C8563}"/>
              </a:ext>
            </a:extLst>
          </p:cNvPr>
          <p:cNvSpPr txBox="1"/>
          <p:nvPr/>
        </p:nvSpPr>
        <p:spPr>
          <a:xfrm>
            <a:off x="793631" y="931733"/>
            <a:ext cx="5251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педагогический колледж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Дополнительное образование детей взрослых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Преподавание в младших классах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3A002F-03A3-60FA-851E-B4953D92CCC7}"/>
              </a:ext>
            </a:extLst>
          </p:cNvPr>
          <p:cNvSpPr txBox="1"/>
          <p:nvPr/>
        </p:nvSpPr>
        <p:spPr>
          <a:xfrm>
            <a:off x="793631" y="5495401"/>
            <a:ext cx="5251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технический колледж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Бухгалтерский учет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624AC-37A3-5AF4-97C4-6F5B5FBE7598}"/>
              </a:ext>
            </a:extLst>
          </p:cNvPr>
          <p:cNvSpPr txBox="1"/>
          <p:nvPr/>
        </p:nvSpPr>
        <p:spPr>
          <a:xfrm>
            <a:off x="796121" y="1920861"/>
            <a:ext cx="5251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колледж отраслевых технологий и сферы обслуживания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Бухгалтерский учет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Предпринимательство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Преподавание технологии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Разработка виртуальной и дополненной реальности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593939-E663-57C9-3E91-E1EC5BB2E7DE}"/>
              </a:ext>
            </a:extLst>
          </p:cNvPr>
          <p:cNvSpPr txBox="1"/>
          <p:nvPr/>
        </p:nvSpPr>
        <p:spPr>
          <a:xfrm>
            <a:off x="793631" y="3956429"/>
            <a:ext cx="5251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техникум транспортных технологий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Графический дизайн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Инженерный дизайн </a:t>
            </a:r>
            <a:r>
              <a:rPr lang="en-US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CAD</a:t>
            </a:r>
            <a:endParaRPr lang="ru-RU" sz="16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Охрана труда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Экспедирование грузов (логистическое сопровождение перевозки грузов)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95B908-E5CE-E80C-B46B-C5580AD87C42}"/>
              </a:ext>
            </a:extLst>
          </p:cNvPr>
          <p:cNvSpPr txBox="1"/>
          <p:nvPr/>
        </p:nvSpPr>
        <p:spPr>
          <a:xfrm>
            <a:off x="6301184" y="1081152"/>
            <a:ext cx="5251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Хабаровский учебный центр Федеральной противопожарной службы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Охрана труда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8DF19E-4583-2F98-728A-18D52420E7A7}"/>
              </a:ext>
            </a:extLst>
          </p:cNvPr>
          <p:cNvSpPr txBox="1"/>
          <p:nvPr/>
        </p:nvSpPr>
        <p:spPr>
          <a:xfrm>
            <a:off x="6301184" y="2147842"/>
            <a:ext cx="525101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р.п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Хор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5EF6F-03D6-4240-5D3C-D7EF6FB72BE7}"/>
              </a:ext>
            </a:extLst>
          </p:cNvPr>
          <p:cNvSpPr txBox="1"/>
          <p:nvPr/>
        </p:nvSpPr>
        <p:spPr>
          <a:xfrm>
            <a:off x="6235869" y="2644136"/>
            <a:ext cx="52510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Хорский</a:t>
            </a:r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агропромышленный техникум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Водитель грузовика (переподготовка водителя с категории В на С</a:t>
            </a:r>
            <a:r>
              <a:rPr lang="ru-RU" sz="1600">
                <a:latin typeface="Arial Narrow" panose="020B0606020202030204" pitchFamily="34" charset="0"/>
                <a:cs typeface="Times New Roman" panose="02020603050405020304" pitchFamily="18" charset="0"/>
              </a:rPr>
              <a:t>) </a:t>
            </a:r>
            <a:endParaRPr lang="ru-RU" sz="16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Поварское дело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Сельскохозяйственные биотехнологии (лаборант микробиолог)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Управление пассажирским транспортом (переподготовка водителей с категории С на Д)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02F0CF-D43E-25A8-07D4-84BD1F779C4A}"/>
              </a:ext>
            </a:extLst>
          </p:cNvPr>
          <p:cNvSpPr txBox="1"/>
          <p:nvPr/>
        </p:nvSpPr>
        <p:spPr>
          <a:xfrm>
            <a:off x="6301184" y="5039189"/>
            <a:ext cx="525101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р.п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Ванино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0C6121-1845-12CD-A0AF-1F0C7FC85339}"/>
              </a:ext>
            </a:extLst>
          </p:cNvPr>
          <p:cNvSpPr txBox="1"/>
          <p:nvPr/>
        </p:nvSpPr>
        <p:spPr>
          <a:xfrm>
            <a:off x="6301184" y="5439299"/>
            <a:ext cx="5251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Ванинский межотраслевой колледж (Центр подготовки кадров)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Экспедирование грузов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0E451750-A579-DCC4-CB1D-B5C6C6E253B5}"/>
              </a:ext>
            </a:extLst>
          </p:cNvPr>
          <p:cNvSpPr txBox="1">
            <a:spLocks/>
          </p:cNvSpPr>
          <p:nvPr/>
        </p:nvSpPr>
        <p:spPr>
          <a:xfrm>
            <a:off x="353279" y="110582"/>
            <a:ext cx="11506733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283583"/>
                </a:solidFill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Центры</a:t>
            </a:r>
            <a:r>
              <a:rPr lang="ru-RU" sz="3200" b="1" spc="280" dirty="0">
                <a:solidFill>
                  <a:srgbClr val="283583"/>
                </a:solidFill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283583"/>
                </a:solidFill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обучения, программы/компетенции в 2023 году</a:t>
            </a:r>
            <a:endParaRPr lang="ru-RU" sz="3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EEE153-86BF-5D99-72B8-843440335E01}"/>
              </a:ext>
            </a:extLst>
          </p:cNvPr>
          <p:cNvSpPr txBox="1"/>
          <p:nvPr/>
        </p:nvSpPr>
        <p:spPr>
          <a:xfrm>
            <a:off x="6301184" y="551935"/>
            <a:ext cx="525101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Хабаровск</a:t>
            </a:r>
          </a:p>
        </p:txBody>
      </p:sp>
    </p:spTree>
    <p:extLst>
      <p:ext uri="{BB962C8B-B14F-4D97-AF65-F5344CB8AC3E}">
        <p14:creationId xmlns:p14="http://schemas.microsoft.com/office/powerpoint/2010/main" val="302010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DE5972-80A3-3253-7E42-3C82C59DA4B2}"/>
              </a:ext>
            </a:extLst>
          </p:cNvPr>
          <p:cNvSpPr txBox="1"/>
          <p:nvPr/>
        </p:nvSpPr>
        <p:spPr>
          <a:xfrm>
            <a:off x="651366" y="3228945"/>
            <a:ext cx="525101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р.п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Чегдомын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C029CE-FD69-A4CF-B4A9-F67D24993D2F}"/>
              </a:ext>
            </a:extLst>
          </p:cNvPr>
          <p:cNvSpPr txBox="1"/>
          <p:nvPr/>
        </p:nvSpPr>
        <p:spPr>
          <a:xfrm>
            <a:off x="651366" y="3700248"/>
            <a:ext cx="5251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Чегдомынский</a:t>
            </a:r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горно-технологический техникум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Управление бульдозером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Управление экскаватором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860CAD-B4B5-5D60-7892-A2B16A66C729}"/>
              </a:ext>
            </a:extLst>
          </p:cNvPr>
          <p:cNvSpPr txBox="1"/>
          <p:nvPr/>
        </p:nvSpPr>
        <p:spPr>
          <a:xfrm>
            <a:off x="6605857" y="675455"/>
            <a:ext cx="522535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Советская Гавань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751E65-91BA-756A-873B-F6EFD5EC4C3B}"/>
              </a:ext>
            </a:extLst>
          </p:cNvPr>
          <p:cNvSpPr txBox="1"/>
          <p:nvPr/>
        </p:nvSpPr>
        <p:spPr>
          <a:xfrm>
            <a:off x="651366" y="5023687"/>
            <a:ext cx="522536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Амурск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E9B834-E377-B9FF-B4E9-B53CFB43811D}"/>
              </a:ext>
            </a:extLst>
          </p:cNvPr>
          <p:cNvSpPr txBox="1"/>
          <p:nvPr/>
        </p:nvSpPr>
        <p:spPr>
          <a:xfrm>
            <a:off x="651366" y="5577410"/>
            <a:ext cx="5251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Амурский политехнический техникум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Поварское дело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7AA8EC-1834-E23E-0A01-55A8C265EA01}"/>
              </a:ext>
            </a:extLst>
          </p:cNvPr>
          <p:cNvSpPr txBox="1"/>
          <p:nvPr/>
        </p:nvSpPr>
        <p:spPr>
          <a:xfrm>
            <a:off x="6609002" y="1020645"/>
            <a:ext cx="5251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Советско-Гаванский промышленно-технологический техникум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Сварочные технологии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A28339-BF58-8AF2-A26C-CA2B303BEE76}"/>
              </a:ext>
            </a:extLst>
          </p:cNvPr>
          <p:cNvSpPr txBox="1"/>
          <p:nvPr/>
        </p:nvSpPr>
        <p:spPr>
          <a:xfrm>
            <a:off x="651366" y="675455"/>
            <a:ext cx="525101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Комсомольск-на-Амуре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5B6426-7E6C-48E4-E867-C9D245D2313C}"/>
              </a:ext>
            </a:extLst>
          </p:cNvPr>
          <p:cNvSpPr txBox="1"/>
          <p:nvPr/>
        </p:nvSpPr>
        <p:spPr>
          <a:xfrm>
            <a:off x="651366" y="1178773"/>
            <a:ext cx="5251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Комсомольский-на-Амуре судомеханический техникум имени героя Советского Союза В.В. Орехова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Электромонтаж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CB698B-C9B4-D444-5FB6-03193201DEA1}"/>
              </a:ext>
            </a:extLst>
          </p:cNvPr>
          <p:cNvSpPr txBox="1"/>
          <p:nvPr/>
        </p:nvSpPr>
        <p:spPr>
          <a:xfrm>
            <a:off x="651366" y="2080534"/>
            <a:ext cx="5251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Комсомольский-на-Амуре колледж технологий и сервиса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Бухгалтерский учет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Парикмахерское искусство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Эстетическая косметология (мастер по маникюру)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38E767-8C90-C716-35BC-57BD2BCCE185}"/>
              </a:ext>
            </a:extLst>
          </p:cNvPr>
          <p:cNvSpPr txBox="1"/>
          <p:nvPr/>
        </p:nvSpPr>
        <p:spPr>
          <a:xfrm>
            <a:off x="6605857" y="2213883"/>
            <a:ext cx="522535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Николаевск-на-Амуре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5B2178-5911-C777-F4B9-50097A935CF4}"/>
              </a:ext>
            </a:extLst>
          </p:cNvPr>
          <p:cNvSpPr txBox="1"/>
          <p:nvPr/>
        </p:nvSpPr>
        <p:spPr>
          <a:xfrm>
            <a:off x="6621827" y="2592315"/>
            <a:ext cx="5251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Николаевский-на-Амуре промышленно-гуманитарный техникум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Поварское дело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Сварочные технологии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D32454-37C8-3DBA-C2E7-A451495BB462}"/>
              </a:ext>
            </a:extLst>
          </p:cNvPr>
          <p:cNvSpPr txBox="1"/>
          <p:nvPr/>
        </p:nvSpPr>
        <p:spPr>
          <a:xfrm>
            <a:off x="6621827" y="3772741"/>
            <a:ext cx="522536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р.п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Солнечный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855A89-1280-F14B-A377-3F04C05FE2E9}"/>
              </a:ext>
            </a:extLst>
          </p:cNvPr>
          <p:cNvSpPr txBox="1"/>
          <p:nvPr/>
        </p:nvSpPr>
        <p:spPr>
          <a:xfrm>
            <a:off x="6580206" y="4172851"/>
            <a:ext cx="52510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Солнечные промышленный техникум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Водитель грузовика (переподготовка водителя с категории В на С)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ИТ-решения для бизнеса на платформе «1С: Предприятие8»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Пекарское дело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Поварское дело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Управление пассажирским транспортом (категория Д) (переподготовка водителей с категории В на Д)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B523731-2F18-4C5D-D5BA-B4946DA94738}"/>
              </a:ext>
            </a:extLst>
          </p:cNvPr>
          <p:cNvSpPr txBox="1">
            <a:spLocks/>
          </p:cNvSpPr>
          <p:nvPr/>
        </p:nvSpPr>
        <p:spPr>
          <a:xfrm>
            <a:off x="353279" y="110582"/>
            <a:ext cx="11506733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283583"/>
                </a:solidFill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Центры</a:t>
            </a:r>
            <a:r>
              <a:rPr lang="ru-RU" sz="3200" b="1" spc="280" dirty="0">
                <a:solidFill>
                  <a:srgbClr val="283583"/>
                </a:solidFill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283583"/>
                </a:solidFill>
                <a:latin typeface="Arial Narrow" panose="020B0606020202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обучения, программы/компетенции в 2023 году</a:t>
            </a:r>
            <a:endParaRPr lang="ru-RU" sz="3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8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FA99C47-8DD7-4526-BBB7-AE5C7F2AF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1" y="279400"/>
            <a:ext cx="10867239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Как записаться на обучение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D514FE8-2B5F-4C8D-A230-7E4CE6E01F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17" y="1502569"/>
            <a:ext cx="2365474" cy="236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90386B-EBDF-4D6C-980E-C90553B6B06D}"/>
              </a:ext>
            </a:extLst>
          </p:cNvPr>
          <p:cNvSpPr txBox="1"/>
          <p:nvPr/>
        </p:nvSpPr>
        <p:spPr>
          <a:xfrm>
            <a:off x="3342309" y="1924140"/>
            <a:ext cx="5902360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Оставить заявку на обучение на портале </a:t>
            </a:r>
          </a:p>
          <a:p>
            <a: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«Работа в России»</a:t>
            </a:r>
          </a:p>
          <a:p>
            <a:r>
              <a:rPr lang="en-US" sz="2800" dirty="0">
                <a:latin typeface="Arial Narrow" panose="020B0606020202030204" pitchFamily="34" charset="0"/>
                <a:cs typeface="Times New Roman" panose="02020603050405020304" pitchFamily="18" charset="0"/>
                <a:hlinkClick r:id="rId3"/>
              </a:rPr>
              <a:t>https://redesign.trudvsem.ru/</a:t>
            </a:r>
            <a:r>
              <a:rPr lang="ru-RU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539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FA99C47-8DD7-4526-BBB7-AE5C7F2AF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947" y="187975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1D29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90386B-EBDF-4D6C-980E-C90553B6B06D}"/>
              </a:ext>
            </a:extLst>
          </p:cNvPr>
          <p:cNvSpPr txBox="1"/>
          <p:nvPr/>
        </p:nvSpPr>
        <p:spPr>
          <a:xfrm>
            <a:off x="428625" y="1604963"/>
            <a:ext cx="11334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Региональный оператор в Хабаровском крае</a:t>
            </a:r>
          </a:p>
          <a:p>
            <a:pPr algn="ctr"/>
            <a:r>
              <a:rPr lang="ru-RU" sz="2800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Краевое государственное автономное образовательное дополнительного профессионального образования </a:t>
            </a:r>
          </a:p>
          <a:p>
            <a:pPr algn="ctr"/>
            <a:r>
              <a:rPr lang="ru-RU" sz="2800" b="1" dirty="0">
                <a:solidFill>
                  <a:srgbClr val="1D296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«Хабаровский краевой институт развития образования»  </a:t>
            </a:r>
          </a:p>
        </p:txBody>
      </p:sp>
      <p:pic>
        <p:nvPicPr>
          <p:cNvPr id="9" name="Рисунок 8" descr="Телефон">
            <a:extLst>
              <a:ext uri="{FF2B5EF4-FFF2-40B4-BE49-F238E27FC236}">
                <a16:creationId xmlns:a16="http://schemas.microsoft.com/office/drawing/2014/main" id="{52AA3D1A-DD44-4C51-1260-F9EFACF79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9126" y="3999626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E453C4A-59E6-EEE6-F283-DD8192BB5EC1}"/>
              </a:ext>
            </a:extLst>
          </p:cNvPr>
          <p:cNvSpPr txBox="1"/>
          <p:nvPr/>
        </p:nvSpPr>
        <p:spPr>
          <a:xfrm>
            <a:off x="2862583" y="4252849"/>
            <a:ext cx="35291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(4212) 46-15-18</a:t>
            </a:r>
          </a:p>
        </p:txBody>
      </p:sp>
      <p:pic>
        <p:nvPicPr>
          <p:cNvPr id="22" name="Рисунок 21" descr="Интернет">
            <a:extLst>
              <a:ext uri="{FF2B5EF4-FFF2-40B4-BE49-F238E27FC236}">
                <a16:creationId xmlns:a16="http://schemas.microsoft.com/office/drawing/2014/main" id="{9C59F8D0-E0F8-18B8-D7A8-453DD890BD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81070" y="3999626"/>
            <a:ext cx="914400" cy="9144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7C902F6-D30A-7B7B-625F-C6712C971106}"/>
              </a:ext>
            </a:extLst>
          </p:cNvPr>
          <p:cNvSpPr txBox="1"/>
          <p:nvPr/>
        </p:nvSpPr>
        <p:spPr>
          <a:xfrm>
            <a:off x="8004527" y="4252849"/>
            <a:ext cx="36450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https://obr-khv.ru/</a:t>
            </a:r>
            <a:endParaRPr lang="ru-RU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Рисунок 24" descr="Конверт">
            <a:extLst>
              <a:ext uri="{FF2B5EF4-FFF2-40B4-BE49-F238E27FC236}">
                <a16:creationId xmlns:a16="http://schemas.microsoft.com/office/drawing/2014/main" id="{8F13B8D8-9FCE-5528-FD72-93171BCA28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37854" y="5306425"/>
            <a:ext cx="914400" cy="914400"/>
          </a:xfrm>
          <a:prstGeom prst="rect">
            <a:avLst/>
          </a:prstGeom>
        </p:spPr>
      </p:pic>
      <p:pic>
        <p:nvPicPr>
          <p:cNvPr id="27" name="Рисунок 26" descr="Маркер">
            <a:extLst>
              <a:ext uri="{FF2B5EF4-FFF2-40B4-BE49-F238E27FC236}">
                <a16:creationId xmlns:a16="http://schemas.microsoft.com/office/drawing/2014/main" id="{6703F11D-5764-FAF9-1FF3-140F1C9C8B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81070" y="5265328"/>
            <a:ext cx="914400" cy="9144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4FAF87CF-33F0-429E-CE26-5666F4E4042B}"/>
              </a:ext>
            </a:extLst>
          </p:cNvPr>
          <p:cNvSpPr txBox="1"/>
          <p:nvPr/>
        </p:nvSpPr>
        <p:spPr>
          <a:xfrm>
            <a:off x="2862583" y="5578959"/>
            <a:ext cx="35291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0" dirty="0"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demography@ippk.ru</a:t>
            </a:r>
            <a:endParaRPr lang="ru-RU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EF21D25-B4DD-0D88-8572-CB070E3F9C6B}"/>
              </a:ext>
            </a:extLst>
          </p:cNvPr>
          <p:cNvSpPr txBox="1"/>
          <p:nvPr/>
        </p:nvSpPr>
        <p:spPr>
          <a:xfrm>
            <a:off x="8004527" y="5578959"/>
            <a:ext cx="36450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i="0" dirty="0"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г. Хабаровск ул. Советская 24, </a:t>
            </a:r>
            <a:r>
              <a:rPr lang="ru-RU" i="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каб</a:t>
            </a:r>
            <a:r>
              <a:rPr lang="ru-RU" i="0" dirty="0"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. 406</a:t>
            </a:r>
            <a:endParaRPr lang="ru-RU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603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941</Words>
  <Application>Microsoft Office PowerPoint</Application>
  <PresentationFormat>Широкоэкранный</PresentationFormat>
  <Paragraphs>119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Кто может пройти обучение</vt:lpstr>
      <vt:lpstr>Центры обучения, программы/компетенции в 2023 году</vt:lpstr>
      <vt:lpstr>Презентация PowerPoint</vt:lpstr>
      <vt:lpstr>Презентация PowerPoint</vt:lpstr>
      <vt:lpstr>Как записаться на обучение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Шафрановская Светлана Сергеевна</dc:creator>
  <cp:lastModifiedBy>Чеботарева Оксана Валерьевна</cp:lastModifiedBy>
  <cp:revision>48</cp:revision>
  <cp:lastPrinted>2022-06-14T09:28:37Z</cp:lastPrinted>
  <dcterms:created xsi:type="dcterms:W3CDTF">2022-04-06T06:09:03Z</dcterms:created>
  <dcterms:modified xsi:type="dcterms:W3CDTF">2023-10-13T04:47:45Z</dcterms:modified>
</cp:coreProperties>
</file>