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72" r:id="rId2"/>
    <p:sldId id="281" r:id="rId3"/>
    <p:sldId id="257" r:id="rId4"/>
    <p:sldId id="258" r:id="rId5"/>
    <p:sldId id="291" r:id="rId6"/>
    <p:sldId id="273" r:id="rId7"/>
    <p:sldId id="282" r:id="rId8"/>
    <p:sldId id="283" r:id="rId9"/>
    <p:sldId id="284" r:id="rId10"/>
    <p:sldId id="285" r:id="rId11"/>
    <p:sldId id="288" r:id="rId12"/>
    <p:sldId id="286" r:id="rId13"/>
    <p:sldId id="287" r:id="rId14"/>
    <p:sldId id="289" r:id="rId15"/>
    <p:sldId id="290" r:id="rId16"/>
    <p:sldId id="292" r:id="rId17"/>
    <p:sldId id="280" r:id="rId18"/>
  </p:sldIdLst>
  <p:sldSz cx="12192000" cy="6858000"/>
  <p:notesSz cx="6858000" cy="9144000"/>
  <p:embeddedFontLst>
    <p:embeddedFont>
      <p:font typeface="Microsoft Yi Baiti" panose="03000500000000000000" pitchFamily="66" charset="0"/>
      <p:regular r:id="rId21"/>
    </p:embeddedFont>
    <p:embeddedFont>
      <p:font typeface="Nunito Sans" panose="020B0604020202020204" charset="-52"/>
      <p:regular r:id="rId22"/>
      <p:bold r:id="rId23"/>
      <p:italic r:id="rId24"/>
      <p:boldItalic r:id="rId25"/>
    </p:embeddedFont>
    <p:embeddedFont>
      <p:font typeface="Nunito Sans ExtraBold" panose="020B0604020202020204" charset="-52"/>
      <p:bold r:id="rId26"/>
    </p:embeddedFont>
    <p:embeddedFont>
      <p:font typeface="Nunito Sans Light" panose="020B0604020202020204" charset="-52"/>
      <p:regular r:id="rId27"/>
      <p:italic r:id="rId28"/>
    </p:embeddedFont>
    <p:embeddedFont>
      <p:font typeface="Open Sans ExtraBold" panose="020B0604020202020204" charset="0"/>
      <p:bold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BBC1"/>
    <a:srgbClr val="A5CDD1"/>
    <a:srgbClr val="D1E5EA"/>
    <a:srgbClr val="F8FAF9"/>
    <a:srgbClr val="E6E6E6"/>
    <a:srgbClr val="4472C4"/>
    <a:srgbClr val="4C4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showGuides="1">
      <p:cViewPr>
        <p:scale>
          <a:sx n="50" d="100"/>
          <a:sy n="50" d="100"/>
        </p:scale>
        <p:origin x="606" y="456"/>
      </p:cViewPr>
      <p:guideLst>
        <p:guide orient="horz" pos="2159"/>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Nunito Sans ExtraBold" charset="0"/>
              <a:ea typeface="Nunito Sans" charset="0"/>
              <a:cs typeface="Nunito Sans"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Nunito Sans ExtraBold" charset="0"/>
                <a:ea typeface="Nunito Sans" charset="0"/>
                <a:cs typeface="Nunito Sans" charset="0"/>
              </a:rPr>
              <a:t>2025/10/1</a:t>
            </a:fld>
            <a:endParaRPr lang="zh-CN" altLang="en-US">
              <a:latin typeface="Nunito Sans ExtraBold" charset="0"/>
              <a:ea typeface="Nunito Sans" charset="0"/>
              <a:cs typeface="Nunito Sans"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Nunito Sans ExtraBold" charset="0"/>
              <a:ea typeface="Nunito Sans" charset="0"/>
              <a:cs typeface="Nunito Sans"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Nunito Sans ExtraBold" charset="0"/>
                <a:ea typeface="Nunito Sans" charset="0"/>
                <a:cs typeface="Nunito Sans" charset="0"/>
              </a:rPr>
              <a:t>‹#›</a:t>
            </a:fld>
            <a:endParaRPr lang="zh-CN" altLang="en-US">
              <a:latin typeface="Nunito Sans ExtraBold" charset="0"/>
              <a:ea typeface="Nunito Sans" charset="0"/>
              <a:cs typeface="Nunito Sans"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charset="0"/>
                <a:ea typeface="Nunito Sans" charset="0"/>
                <a:cs typeface="Nunito Sans"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charset="0"/>
                <a:ea typeface="Nunito Sans" charset="0"/>
                <a:cs typeface="Nunito Sans" charset="0"/>
              </a:defRPr>
            </a:lvl1pPr>
          </a:lstStyle>
          <a:p>
            <a:fld id="{443EBE89-AAC7-48B1-92F5-A99283D7732D}" type="datetimeFigureOut">
              <a:rPr lang="zh-CN" altLang="en-US" smtClean="0"/>
              <a:t>2025/10/1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charset="0"/>
                <a:ea typeface="Nunito Sans" charset="0"/>
                <a:cs typeface="Nunito Sans"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charset="0"/>
                <a:ea typeface="Nunito Sans" charset="0"/>
                <a:cs typeface="Nunito Sans" charset="0"/>
              </a:defRPr>
            </a:lvl1pPr>
          </a:lstStyle>
          <a:p>
            <a:fld id="{7CC1DC1D-7B54-4897-BDCA-22D6E8D80F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charset="0"/>
        <a:ea typeface="Nunito Sans" charset="0"/>
        <a:cs typeface="Nunito Sans" charset="0"/>
      </a:defRPr>
    </a:lvl1pPr>
    <a:lvl2pPr marL="457200" algn="l" defTabSz="914400" rtl="0" eaLnBrk="1" latinLnBrk="0" hangingPunct="1">
      <a:defRPr sz="1200" kern="1200">
        <a:solidFill>
          <a:schemeClr val="tx1"/>
        </a:solidFill>
        <a:latin typeface="Nunito Sans" charset="0"/>
        <a:ea typeface="Nunito Sans" charset="0"/>
        <a:cs typeface="Nunito Sans" charset="0"/>
      </a:defRPr>
    </a:lvl2pPr>
    <a:lvl3pPr marL="914400" algn="l" defTabSz="914400" rtl="0" eaLnBrk="1" latinLnBrk="0" hangingPunct="1">
      <a:defRPr sz="1200" kern="1200">
        <a:solidFill>
          <a:schemeClr val="tx1"/>
        </a:solidFill>
        <a:latin typeface="Nunito Sans" charset="0"/>
        <a:ea typeface="Nunito Sans" charset="0"/>
        <a:cs typeface="Nunito Sans" charset="0"/>
      </a:defRPr>
    </a:lvl3pPr>
    <a:lvl4pPr marL="1371600" algn="l" defTabSz="914400" rtl="0" eaLnBrk="1" latinLnBrk="0" hangingPunct="1">
      <a:defRPr sz="1200" kern="1200">
        <a:solidFill>
          <a:schemeClr val="tx1"/>
        </a:solidFill>
        <a:latin typeface="Nunito Sans" charset="0"/>
        <a:ea typeface="Nunito Sans" charset="0"/>
        <a:cs typeface="Nunito Sans" charset="0"/>
      </a:defRPr>
    </a:lvl4pPr>
    <a:lvl5pPr marL="1828800" algn="l" defTabSz="914400" rtl="0" eaLnBrk="1" latinLnBrk="0" hangingPunct="1">
      <a:defRPr sz="1200" kern="1200">
        <a:solidFill>
          <a:schemeClr val="tx1"/>
        </a:solidFill>
        <a:latin typeface="Nunito Sans" charset="0"/>
        <a:ea typeface="Nunito Sans" charset="0"/>
        <a:cs typeface="Nunito Sans"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CB7F206-C3C8-4DAB-991D-51FD0EFA1226}" type="datetimeFigureOut">
              <a:rPr lang="zh-CN" altLang="en-US" smtClean="0"/>
              <a:t>2025/10/1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C3033-526C-412E-BF43-826F46C4C7A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unito Sans" charset="0"/>
                <a:ea typeface="Nunito Sans" charset="0"/>
                <a:cs typeface="Nunito Sans" charset="0"/>
              </a:defRPr>
            </a:lvl1pPr>
          </a:lstStyle>
          <a:p>
            <a:fld id="{ACB7F206-C3C8-4DAB-991D-51FD0EFA1226}" type="datetimeFigureOut">
              <a:rPr lang="zh-CN" altLang="en-US" smtClean="0"/>
              <a:t>2025/10/1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unito Sans" charset="0"/>
                <a:ea typeface="Nunito Sans" charset="0"/>
                <a:cs typeface="Nunito Sans"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unito Sans" charset="0"/>
                <a:ea typeface="Nunito Sans" charset="0"/>
                <a:cs typeface="Nunito Sans" charset="0"/>
              </a:defRPr>
            </a:lvl1pPr>
          </a:lstStyle>
          <a:p>
            <a:fld id="{0B6C3033-526C-412E-BF43-826F46C4C7A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Nunito Sans Light" charset="0"/>
          <a:ea typeface="Nunito Sans Light" charset="0"/>
          <a:cs typeface="Nunito San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Sans" charset="0"/>
          <a:ea typeface="Nunito Sans" charset="0"/>
          <a:cs typeface="Nunito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Sans" charset="0"/>
          <a:ea typeface="Nunito Sans" charset="0"/>
          <a:cs typeface="Nunito San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Sans" charset="0"/>
          <a:ea typeface="Nunito Sans" charset="0"/>
          <a:cs typeface="Nunito San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charset="0"/>
          <a:ea typeface="Nunito Sans" charset="0"/>
          <a:cs typeface="Nunito San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Sans" charset="0"/>
          <a:ea typeface="Nunito Sans" charset="0"/>
          <a:cs typeface="Nunito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7" name="矩形 1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19" name="图片 18" descr="4"/>
          <p:cNvPicPr>
            <a:picLocks noChangeAspect="1"/>
          </p:cNvPicPr>
          <p:nvPr/>
        </p:nvPicPr>
        <p:blipFill>
          <a:blip r:embed="rId3"/>
          <a:srcRect/>
          <a:stretch>
            <a:fillRect/>
          </a:stretch>
        </p:blipFill>
        <p:spPr>
          <a:xfrm rot="5400000">
            <a:off x="2578100" y="-2241550"/>
            <a:ext cx="6845300" cy="11722100"/>
          </a:xfrm>
          <a:prstGeom prst="rect">
            <a:avLst/>
          </a:prstGeom>
        </p:spPr>
      </p:pic>
      <p:sp>
        <p:nvSpPr>
          <p:cNvPr id="26" name="矩形 25"/>
          <p:cNvSpPr/>
          <p:nvPr/>
        </p:nvSpPr>
        <p:spPr>
          <a:xfrm>
            <a:off x="927100" y="679450"/>
            <a:ext cx="10337800" cy="5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20" name="文本框 19"/>
          <p:cNvSpPr txBox="1"/>
          <p:nvPr>
            <p:custDataLst>
              <p:tags r:id="rId1"/>
            </p:custDataLst>
          </p:nvPr>
        </p:nvSpPr>
        <p:spPr>
          <a:xfrm>
            <a:off x="2046655" y="2555069"/>
            <a:ext cx="8098692" cy="1015663"/>
          </a:xfrm>
          <a:prstGeom prst="rect">
            <a:avLst/>
          </a:prstGeom>
          <a:noFill/>
        </p:spPr>
        <p:txBody>
          <a:bodyPr wrap="none" rtlCol="0">
            <a:spAutoFit/>
          </a:bodyPr>
          <a:lstStyle/>
          <a:p>
            <a:pPr algn="ctr"/>
            <a:r>
              <a:rPr lang="en-US" altLang="zh-CN" sz="6000" spc="-300" dirty="0">
                <a:solidFill>
                  <a:schemeClr val="tx1">
                    <a:lumMod val="50000"/>
                    <a:lumOff val="50000"/>
                  </a:schemeClr>
                </a:solidFill>
                <a:ea typeface="Nunito Sans ExtraBold" charset="0"/>
                <a:cs typeface="Nunito Sans" charset="0"/>
              </a:rPr>
              <a:t>Components of computer</a:t>
            </a:r>
          </a:p>
        </p:txBody>
      </p:sp>
      <p:cxnSp>
        <p:nvCxnSpPr>
          <p:cNvPr id="21" name="直接连接符 20"/>
          <p:cNvCxnSpPr/>
          <p:nvPr/>
        </p:nvCxnSpPr>
        <p:spPr>
          <a:xfrm>
            <a:off x="2616200" y="3657600"/>
            <a:ext cx="717738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234471" y="3929307"/>
            <a:ext cx="7836630" cy="829945"/>
          </a:xfrm>
          <a:prstGeom prst="rect">
            <a:avLst/>
          </a:prstGeom>
          <a:noFill/>
        </p:spPr>
        <p:txBody>
          <a:bodyPr wrap="square" rtlCol="0">
            <a:spAutoFit/>
          </a:bodyPr>
          <a:lstStyle/>
          <a:p>
            <a:pPr algn="ctr"/>
            <a:r>
              <a:rPr lang="ru-RU" altLang="zh-CN" sz="4800" b="0" i="0" dirty="0">
                <a:solidFill>
                  <a:schemeClr val="tx1">
                    <a:lumMod val="50000"/>
                    <a:lumOff val="50000"/>
                  </a:schemeClr>
                </a:solidFill>
                <a:effectLst/>
                <a:latin typeface="Nunito Sans" charset="0"/>
                <a:ea typeface="Nunito Sans" charset="0"/>
                <a:cs typeface="Nunito Sans" charset="0"/>
              </a:rPr>
              <a:t>Компоненты компьютера</a:t>
            </a:r>
          </a:p>
        </p:txBody>
      </p:sp>
      <p:sp>
        <p:nvSpPr>
          <p:cNvPr id="23" name="Freeform 5"/>
          <p:cNvSpPr/>
          <p:nvPr/>
        </p:nvSpPr>
        <p:spPr>
          <a:xfrm>
            <a:off x="5334000" y="1304078"/>
            <a:ext cx="1524000" cy="886242"/>
          </a:xfrm>
          <a:custGeom>
            <a:avLst/>
            <a:gdLst/>
            <a:ahLst/>
            <a:cxnLst>
              <a:cxn ang="0">
                <a:pos x="wd2" y="hd2"/>
              </a:cxn>
              <a:cxn ang="5400000">
                <a:pos x="wd2" y="hd2"/>
              </a:cxn>
              <a:cxn ang="10800000">
                <a:pos x="wd2" y="hd2"/>
              </a:cxn>
              <a:cxn ang="16200000">
                <a:pos x="wd2" y="hd2"/>
              </a:cxn>
            </a:cxnLst>
            <a:rect l="0" t="0" r="r" b="b"/>
            <a:pathLst>
              <a:path w="21600" h="21600" extrusionOk="0">
                <a:moveTo>
                  <a:pt x="20978" y="16267"/>
                </a:moveTo>
                <a:cubicBezTo>
                  <a:pt x="20978" y="15467"/>
                  <a:pt x="20823" y="14933"/>
                  <a:pt x="20357" y="14933"/>
                </a:cubicBezTo>
                <a:cubicBezTo>
                  <a:pt x="20357" y="7200"/>
                  <a:pt x="20357" y="7200"/>
                  <a:pt x="20357" y="7200"/>
                </a:cubicBezTo>
                <a:cubicBezTo>
                  <a:pt x="21600" y="6400"/>
                  <a:pt x="21600" y="6400"/>
                  <a:pt x="21600" y="6400"/>
                </a:cubicBezTo>
                <a:cubicBezTo>
                  <a:pt x="10878" y="0"/>
                  <a:pt x="10878" y="0"/>
                  <a:pt x="10878" y="0"/>
                </a:cubicBezTo>
                <a:cubicBezTo>
                  <a:pt x="0" y="6400"/>
                  <a:pt x="0" y="6400"/>
                  <a:pt x="0" y="6400"/>
                </a:cubicBezTo>
                <a:cubicBezTo>
                  <a:pt x="10878" y="12800"/>
                  <a:pt x="10878" y="12800"/>
                  <a:pt x="10878" y="12800"/>
                </a:cubicBezTo>
                <a:cubicBezTo>
                  <a:pt x="19735" y="7467"/>
                  <a:pt x="19735" y="7467"/>
                  <a:pt x="19735" y="7467"/>
                </a:cubicBezTo>
                <a:cubicBezTo>
                  <a:pt x="19735" y="14933"/>
                  <a:pt x="19735" y="14933"/>
                  <a:pt x="19735" y="14933"/>
                </a:cubicBezTo>
                <a:cubicBezTo>
                  <a:pt x="19424" y="14933"/>
                  <a:pt x="19114" y="15467"/>
                  <a:pt x="19114" y="16267"/>
                </a:cubicBezTo>
                <a:cubicBezTo>
                  <a:pt x="19114" y="16800"/>
                  <a:pt x="19424" y="17067"/>
                  <a:pt x="19580" y="17067"/>
                </a:cubicBezTo>
                <a:cubicBezTo>
                  <a:pt x="19114" y="21600"/>
                  <a:pt x="19114" y="21600"/>
                  <a:pt x="19114" y="21600"/>
                </a:cubicBezTo>
                <a:cubicBezTo>
                  <a:pt x="20978" y="21600"/>
                  <a:pt x="20978" y="21600"/>
                  <a:pt x="20978" y="21600"/>
                </a:cubicBezTo>
                <a:cubicBezTo>
                  <a:pt x="20512" y="17067"/>
                  <a:pt x="20512" y="17067"/>
                  <a:pt x="20512" y="17067"/>
                </a:cubicBezTo>
                <a:cubicBezTo>
                  <a:pt x="20823" y="17067"/>
                  <a:pt x="20978" y="16800"/>
                  <a:pt x="20978" y="16267"/>
                </a:cubicBezTo>
                <a:close/>
                <a:moveTo>
                  <a:pt x="4351" y="11200"/>
                </a:moveTo>
                <a:cubicBezTo>
                  <a:pt x="4351" y="18400"/>
                  <a:pt x="4351" y="18400"/>
                  <a:pt x="4351" y="18400"/>
                </a:cubicBezTo>
                <a:cubicBezTo>
                  <a:pt x="4351" y="20267"/>
                  <a:pt x="7304" y="21600"/>
                  <a:pt x="10878" y="21600"/>
                </a:cubicBezTo>
                <a:cubicBezTo>
                  <a:pt x="14296" y="21600"/>
                  <a:pt x="17249" y="20267"/>
                  <a:pt x="17249" y="18400"/>
                </a:cubicBezTo>
                <a:cubicBezTo>
                  <a:pt x="17249" y="11200"/>
                  <a:pt x="17249" y="11200"/>
                  <a:pt x="17249" y="11200"/>
                </a:cubicBezTo>
                <a:cubicBezTo>
                  <a:pt x="10878" y="14933"/>
                  <a:pt x="10878" y="14933"/>
                  <a:pt x="10878" y="14933"/>
                </a:cubicBezTo>
                <a:lnTo>
                  <a:pt x="4351" y="11200"/>
                </a:lnTo>
                <a:close/>
              </a:path>
            </a:pathLst>
          </a:custGeom>
          <a:solidFill>
            <a:schemeClr val="tx1">
              <a:lumMod val="65000"/>
              <a:lumOff val="35000"/>
              <a:alpha val="85000"/>
            </a:schemeClr>
          </a:solidFill>
          <a:ln w="7620" cap="flat">
            <a:noFill/>
            <a:prstDash val="solid"/>
            <a:miter/>
          </a:ln>
        </p:spPr>
        <p:txBody>
          <a:bodyPr wrap="square" lIns="91439" tIns="91439" rIns="91439" bIns="91439" numCol="1" anchor="t">
            <a:noAutofit/>
          </a:bodyPr>
          <a:lstStyle/>
          <a:p>
            <a:endParaRPr>
              <a:ea typeface="Nunito Sans" charset="0"/>
              <a:cs typeface="Nunito Sans"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Listening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629285" y="1250315"/>
            <a:ext cx="10922635" cy="460375"/>
          </a:xfrm>
          <a:prstGeom prst="rect">
            <a:avLst/>
          </a:prstGeom>
          <a:noFill/>
        </p:spPr>
        <p:txBody>
          <a:bodyPr wrap="square" rtlCol="0">
            <a:spAutoFit/>
          </a:bodyPr>
          <a:lstStyle/>
          <a:p>
            <a:r>
              <a:rPr lang="en-US" altLang="ru-RU" sz="2400">
                <a:sym typeface="+mn-ea"/>
              </a:rPr>
              <a:t>Solve the task in LearningApps</a:t>
            </a:r>
            <a:endParaRPr lang="en-US" altLang="ru-RU" sz="2400"/>
          </a:p>
        </p:txBody>
      </p:sp>
      <p:pic>
        <p:nvPicPr>
          <p:cNvPr id="3" name="Изображение 2" descr="IMG_256"/>
          <p:cNvPicPr>
            <a:picLocks noChangeAspect="1"/>
          </p:cNvPicPr>
          <p:nvPr/>
        </p:nvPicPr>
        <p:blipFill>
          <a:blip r:embed="rId4"/>
          <a:stretch>
            <a:fillRect/>
          </a:stretch>
        </p:blipFill>
        <p:spPr>
          <a:xfrm>
            <a:off x="4458970" y="2000250"/>
            <a:ext cx="3679190" cy="367919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Listening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pic>
        <p:nvPicPr>
          <p:cNvPr id="4" name="Изображение 3"/>
          <p:cNvPicPr>
            <a:picLocks noChangeAspect="1"/>
          </p:cNvPicPr>
          <p:nvPr/>
        </p:nvPicPr>
        <p:blipFill>
          <a:blip r:embed="rId4"/>
          <a:srcRect l="18806" t="22454" r="20043" b="15748"/>
          <a:stretch>
            <a:fillRect/>
          </a:stretch>
        </p:blipFill>
        <p:spPr>
          <a:xfrm>
            <a:off x="1725930" y="1162050"/>
            <a:ext cx="8946515" cy="50857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Crossword</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629285" y="1250315"/>
            <a:ext cx="10922635" cy="460375"/>
          </a:xfrm>
          <a:prstGeom prst="rect">
            <a:avLst/>
          </a:prstGeom>
          <a:noFill/>
        </p:spPr>
        <p:txBody>
          <a:bodyPr wrap="square" rtlCol="0">
            <a:spAutoFit/>
          </a:bodyPr>
          <a:lstStyle/>
          <a:p>
            <a:r>
              <a:rPr lang="en-US" altLang="ru-RU" sz="2400">
                <a:sym typeface="+mn-ea"/>
              </a:rPr>
              <a:t>Solve the task in LearningApps</a:t>
            </a:r>
            <a:endParaRPr lang="en-US" altLang="ru-RU" sz="2400"/>
          </a:p>
        </p:txBody>
      </p:sp>
      <p:pic>
        <p:nvPicPr>
          <p:cNvPr id="4" name="Изображение 1" descr="IMG_256"/>
          <p:cNvPicPr>
            <a:picLocks noChangeAspect="1"/>
          </p:cNvPicPr>
          <p:nvPr/>
        </p:nvPicPr>
        <p:blipFill>
          <a:blip r:embed="rId4"/>
          <a:stretch>
            <a:fillRect/>
          </a:stretch>
        </p:blipFill>
        <p:spPr>
          <a:xfrm flipH="1">
            <a:off x="4258945" y="1959610"/>
            <a:ext cx="3674745" cy="367474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Crossword</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pic>
        <p:nvPicPr>
          <p:cNvPr id="3" name="Изображение 2"/>
          <p:cNvPicPr>
            <a:picLocks noChangeAspect="1"/>
          </p:cNvPicPr>
          <p:nvPr/>
        </p:nvPicPr>
        <p:blipFill>
          <a:blip r:embed="rId4"/>
          <a:srcRect l="18672" t="22454" r="19931" b="15880"/>
          <a:stretch>
            <a:fillRect/>
          </a:stretch>
        </p:blipFill>
        <p:spPr>
          <a:xfrm>
            <a:off x="1512570" y="1162050"/>
            <a:ext cx="8982710" cy="50749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Instruction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849630" y="1864995"/>
            <a:ext cx="10415905" cy="3785652"/>
          </a:xfrm>
          <a:prstGeom prst="rect">
            <a:avLst/>
          </a:prstGeom>
          <a:noFill/>
        </p:spPr>
        <p:txBody>
          <a:bodyPr wrap="square" rtlCol="0">
            <a:spAutoFit/>
          </a:bodyPr>
          <a:lstStyle/>
          <a:p>
            <a:r>
              <a:rPr lang="en-US" altLang="ru-RU" sz="2000" dirty="0">
                <a:latin typeface="Microsoft Yi Baiti" panose="03000500000000000000" pitchFamily="66" charset="0"/>
                <a:ea typeface="Microsoft Yi Baiti" panose="03000500000000000000" pitchFamily="66" charset="0"/>
              </a:rPr>
              <a:t>1. Check Components: Ensure you have all necessary components: CPU, motherboard, RAM, power supply, storage (HDD/SSD), GPU, and case.</a:t>
            </a:r>
          </a:p>
          <a:p>
            <a:endParaRPr lang="en-US" altLang="ru-RU" sz="2000" dirty="0">
              <a:latin typeface="Microsoft Yi Baiti" panose="03000500000000000000" pitchFamily="66" charset="0"/>
              <a:ea typeface="Microsoft Yi Baiti" panose="03000500000000000000" pitchFamily="66" charset="0"/>
            </a:endParaRPr>
          </a:p>
          <a:p>
            <a:r>
              <a:rPr lang="ru-RU" altLang="en-US" sz="2000" dirty="0">
                <a:ea typeface="Microsoft Yi Baiti" panose="03000500000000000000" pitchFamily="66" charset="0"/>
              </a:rPr>
              <a:t>2</a:t>
            </a:r>
            <a:r>
              <a:rPr lang="en-US" altLang="ru-RU" sz="2000" dirty="0">
                <a:latin typeface="Microsoft Yi Baiti" panose="03000500000000000000" pitchFamily="66" charset="0"/>
                <a:ea typeface="Microsoft Yi Baiti" panose="03000500000000000000" pitchFamily="66" charset="0"/>
              </a:rPr>
              <a:t>. Connect Cables: Connect all necessary power cables from the power supply to the motherboard, CPU, and GPU. </a:t>
            </a:r>
          </a:p>
          <a:p>
            <a:endParaRPr lang="en-US" altLang="ru-RU" sz="2000" dirty="0">
              <a:latin typeface="Microsoft Yi Baiti" panose="03000500000000000000" pitchFamily="66" charset="0"/>
              <a:ea typeface="Microsoft Yi Baiti" panose="03000500000000000000" pitchFamily="66" charset="0"/>
            </a:endParaRPr>
          </a:p>
          <a:p>
            <a:r>
              <a:rPr lang="ru-RU" altLang="en-US" sz="2000" dirty="0">
                <a:ea typeface="Microsoft Yi Baiti" panose="03000500000000000000" pitchFamily="66" charset="0"/>
              </a:rPr>
              <a:t>3</a:t>
            </a:r>
            <a:r>
              <a:rPr lang="en-US" altLang="ru-RU" sz="2000" dirty="0">
                <a:latin typeface="Microsoft Yi Baiti" panose="03000500000000000000" pitchFamily="66" charset="0"/>
                <a:ea typeface="Microsoft Yi Baiti" panose="03000500000000000000" pitchFamily="66" charset="0"/>
              </a:rPr>
              <a:t>. Connect Peripherals: Attach the monitor, mouse, keyboard, speakers, and printer to the appropriate ports.</a:t>
            </a:r>
          </a:p>
          <a:p>
            <a:endParaRPr lang="en-US" altLang="ru-RU" sz="2000" dirty="0">
              <a:latin typeface="Microsoft Yi Baiti" panose="03000500000000000000" pitchFamily="66" charset="0"/>
              <a:ea typeface="Microsoft Yi Baiti" panose="03000500000000000000" pitchFamily="66" charset="0"/>
            </a:endParaRPr>
          </a:p>
          <a:p>
            <a:r>
              <a:rPr lang="ru-RU" altLang="ru-RU" sz="2000" dirty="0">
                <a:latin typeface="Microsoft Yi Baiti" panose="03000500000000000000" pitchFamily="66" charset="0"/>
                <a:ea typeface="Microsoft Yi Baiti" panose="03000500000000000000" pitchFamily="66" charset="0"/>
              </a:rPr>
              <a:t>4</a:t>
            </a:r>
            <a:r>
              <a:rPr lang="en-US" altLang="ru-RU" sz="2000" dirty="0">
                <a:latin typeface="Microsoft Yi Baiti" panose="03000500000000000000" pitchFamily="66" charset="0"/>
                <a:ea typeface="Microsoft Yi Baiti" panose="03000500000000000000" pitchFamily="66" charset="0"/>
              </a:rPr>
              <a:t>. Power On: Plug the power supply into a wall outlet and turn on the computer using the power button.</a:t>
            </a:r>
          </a:p>
          <a:p>
            <a:endParaRPr lang="en-US" altLang="ru-RU" sz="2000" dirty="0">
              <a:latin typeface="Microsoft Yi Baiti" panose="03000500000000000000" pitchFamily="66" charset="0"/>
              <a:ea typeface="Microsoft Yi Baiti" panose="03000500000000000000" pitchFamily="66" charset="0"/>
            </a:endParaRPr>
          </a:p>
          <a:p>
            <a:r>
              <a:rPr lang="ru-RU" altLang="ru-RU" sz="2000" dirty="0">
                <a:latin typeface="Microsoft Yi Baiti" panose="03000500000000000000" pitchFamily="66" charset="0"/>
                <a:ea typeface="Microsoft Yi Baiti" panose="03000500000000000000" pitchFamily="66" charset="0"/>
              </a:rPr>
              <a:t>5</a:t>
            </a:r>
            <a:r>
              <a:rPr lang="en-US" altLang="ru-RU" sz="2000" dirty="0">
                <a:latin typeface="Microsoft Yi Baiti" panose="03000500000000000000" pitchFamily="66" charset="0"/>
                <a:ea typeface="Microsoft Yi Baiti" panose="03000500000000000000" pitchFamily="66" charset="0"/>
              </a:rPr>
              <a:t>. Check Functionality: Ensure the computer boots up properly and all peripherals are functioning. Check for any issues and troubleshoot if necessary.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Translation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849630" y="1323975"/>
            <a:ext cx="10415905" cy="4949190"/>
          </a:xfrm>
          <a:prstGeom prst="rect">
            <a:avLst/>
          </a:prstGeom>
          <a:noFill/>
        </p:spPr>
        <p:txBody>
          <a:bodyPr wrap="square" rtlCol="0">
            <a:noAutofit/>
          </a:bodyPr>
          <a:lstStyle/>
          <a:p>
            <a:r>
              <a:rPr lang="en-US" altLang="ru-RU" sz="2000" dirty="0">
                <a:latin typeface="Microsoft Yi Baiti" panose="03000500000000000000" pitchFamily="66" charset="0"/>
                <a:ea typeface="Microsoft Yi Baiti" panose="03000500000000000000" pitchFamily="66" charset="0"/>
              </a:rPr>
              <a:t>1. </a:t>
            </a:r>
            <a:r>
              <a:rPr lang="en-US" altLang="en-US" sz="2000" dirty="0" err="1">
                <a:latin typeface="Microsoft Yi Baiti" panose="03000500000000000000" pitchFamily="66" charset="0"/>
                <a:ea typeface="Microsoft Yi Baiti" panose="03000500000000000000" pitchFamily="66" charset="0"/>
              </a:rPr>
              <a:t>Устройства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ввода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позволяют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пользователю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вводить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данные</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в</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компьютер</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К</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ним</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относятся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клавиатура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мышь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сканеры</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микрофоны</a:t>
            </a:r>
            <a:r>
              <a:rPr lang="en-US" altLang="ru-RU" sz="2000" dirty="0">
                <a:latin typeface="Microsoft Yi Baiti" panose="03000500000000000000" pitchFamily="66" charset="0"/>
                <a:ea typeface="Microsoft Yi Baiti" panose="03000500000000000000" pitchFamily="66" charset="0"/>
              </a:rPr>
              <a:t>.  </a:t>
            </a:r>
          </a:p>
          <a:p>
            <a:r>
              <a:rPr lang="en-US" altLang="ru-RU" sz="2000" dirty="0">
                <a:latin typeface="Microsoft Yi Baiti" panose="03000500000000000000" pitchFamily="66" charset="0"/>
                <a:ea typeface="Microsoft Yi Baiti" panose="03000500000000000000" pitchFamily="66" charset="0"/>
              </a:rPr>
              <a:t>2. </a:t>
            </a:r>
            <a:r>
              <a:rPr lang="en-US" altLang="en-US" sz="2000" dirty="0" err="1">
                <a:latin typeface="Microsoft Yi Baiti" panose="03000500000000000000" pitchFamily="66" charset="0"/>
                <a:ea typeface="Microsoft Yi Baiti" panose="03000500000000000000" pitchFamily="66" charset="0"/>
              </a:rPr>
              <a:t>Клавиатура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используется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для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ввода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текста</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команд</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мышь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позволяет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управлять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курсором</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на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экране</a:t>
            </a:r>
            <a:r>
              <a:rPr lang="en-US" altLang="ru-RU" sz="2000" dirty="0">
                <a:latin typeface="Microsoft Yi Baiti" panose="03000500000000000000" pitchFamily="66" charset="0"/>
                <a:ea typeface="Microsoft Yi Baiti" panose="03000500000000000000" pitchFamily="66" charset="0"/>
              </a:rPr>
              <a:t>.  </a:t>
            </a:r>
          </a:p>
          <a:p>
            <a:r>
              <a:rPr lang="en-US" altLang="ru-RU" sz="2000" dirty="0">
                <a:latin typeface="Microsoft Yi Baiti" panose="03000500000000000000" pitchFamily="66" charset="0"/>
                <a:ea typeface="Microsoft Yi Baiti" panose="03000500000000000000" pitchFamily="66" charset="0"/>
              </a:rPr>
              <a:t>3. </a:t>
            </a:r>
            <a:r>
              <a:rPr lang="en-US" altLang="en-US" sz="2000" dirty="0" err="1">
                <a:latin typeface="Microsoft Yi Baiti" panose="03000500000000000000" pitchFamily="66" charset="0"/>
                <a:ea typeface="Microsoft Yi Baiti" panose="03000500000000000000" pitchFamily="66" charset="0"/>
              </a:rPr>
              <a:t>Сканеры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преобразуют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бумажные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документы</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в</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цифровые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файлы</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микрофоны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позволяют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записывать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звук</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или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передавать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голосовые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команды</a:t>
            </a:r>
            <a:r>
              <a:rPr lang="en-US" altLang="ru-RU" sz="2000" dirty="0">
                <a:latin typeface="Microsoft Yi Baiti" panose="03000500000000000000" pitchFamily="66" charset="0"/>
                <a:ea typeface="Microsoft Yi Baiti" panose="03000500000000000000" pitchFamily="66" charset="0"/>
              </a:rPr>
              <a:t>.  </a:t>
            </a:r>
          </a:p>
          <a:p>
            <a:r>
              <a:rPr lang="ru-RU" altLang="ru-RU" sz="2000" dirty="0">
                <a:ea typeface="Microsoft Yi Baiti" panose="03000500000000000000" pitchFamily="66" charset="0"/>
              </a:rPr>
              <a:t>4</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Устройства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вывода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отображают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информацию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пользователю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Наиболее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распространённые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из</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них</a:t>
            </a:r>
            <a:r>
              <a:rPr lang="en-US" altLang="ru-RU" sz="2000" dirty="0">
                <a:latin typeface="Microsoft Yi Baiti" panose="03000500000000000000" pitchFamily="66" charset="0"/>
                <a:ea typeface="Microsoft Yi Baiti" panose="03000500000000000000" pitchFamily="66" charset="0"/>
              </a:rPr>
              <a:t> – </a:t>
            </a:r>
            <a:r>
              <a:rPr lang="en-US" altLang="en-US" sz="2000" dirty="0" err="1">
                <a:latin typeface="Microsoft Yi Baiti" panose="03000500000000000000" pitchFamily="66" charset="0"/>
                <a:ea typeface="Microsoft Yi Baiti" panose="03000500000000000000" pitchFamily="66" charset="0"/>
              </a:rPr>
              <a:t>это</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мониторы</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принтеры</a:t>
            </a:r>
            <a:r>
              <a:rPr lang="en-US" altLang="ru-RU" sz="2000" dirty="0">
                <a:latin typeface="Microsoft Yi Baiti" panose="03000500000000000000" pitchFamily="66" charset="0"/>
                <a:ea typeface="Microsoft Yi Baiti" panose="03000500000000000000" pitchFamily="66" charset="0"/>
              </a:rPr>
              <a:t>.  </a:t>
            </a:r>
          </a:p>
          <a:p>
            <a:r>
              <a:rPr lang="en-US" altLang="ru-RU" sz="2000" dirty="0">
                <a:latin typeface="Microsoft Yi Baiti" panose="03000500000000000000" pitchFamily="66" charset="0"/>
                <a:ea typeface="Microsoft Yi Baiti" panose="03000500000000000000" pitchFamily="66" charset="0"/>
              </a:rPr>
              <a:t>5. </a:t>
            </a:r>
            <a:r>
              <a:rPr lang="en-US" altLang="en-US" sz="2000" dirty="0" err="1">
                <a:latin typeface="Microsoft Yi Baiti" panose="03000500000000000000" pitchFamily="66" charset="0"/>
                <a:ea typeface="Microsoft Yi Baiti" panose="03000500000000000000" pitchFamily="66" charset="0"/>
              </a:rPr>
              <a:t>Мониторы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выводят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графическую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информацию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позволяя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пользователю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видеть</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интерфейс</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данные</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принтеры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печатают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изображения</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тексты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на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бумаге</a:t>
            </a:r>
            <a:r>
              <a:rPr lang="en-US" altLang="ru-RU" sz="2000" dirty="0">
                <a:latin typeface="Microsoft Yi Baiti" panose="03000500000000000000" pitchFamily="66" charset="0"/>
                <a:ea typeface="Microsoft Yi Baiti" panose="03000500000000000000" pitchFamily="66" charset="0"/>
              </a:rPr>
              <a:t>.  </a:t>
            </a:r>
          </a:p>
          <a:p>
            <a:r>
              <a:rPr lang="en-US" altLang="ru-RU" sz="2000" dirty="0">
                <a:latin typeface="Microsoft Yi Baiti" panose="03000500000000000000" pitchFamily="66" charset="0"/>
                <a:ea typeface="Microsoft Yi Baiti" panose="03000500000000000000" pitchFamily="66" charset="0"/>
              </a:rPr>
              <a:t>6. </a:t>
            </a:r>
            <a:r>
              <a:rPr lang="en-US" altLang="en-US" sz="2000" dirty="0" err="1">
                <a:latin typeface="Microsoft Yi Baiti" panose="03000500000000000000" pitchFamily="66" charset="0"/>
                <a:ea typeface="Microsoft Yi Baiti" panose="03000500000000000000" pitchFamily="66" charset="0"/>
              </a:rPr>
              <a:t>Звуковые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колонки</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ушные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телефоны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также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являются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устройствами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вывода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которые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передают</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звуковую</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информацию</a:t>
            </a:r>
            <a:r>
              <a:rPr lang="en-US" altLang="ru-RU" sz="2000" dirty="0">
                <a:latin typeface="Microsoft Yi Baiti" panose="03000500000000000000" pitchFamily="66" charset="0"/>
                <a:ea typeface="Microsoft Yi Baiti" panose="03000500000000000000" pitchFamily="66" charset="0"/>
              </a:rPr>
              <a:t>.  </a:t>
            </a:r>
          </a:p>
          <a:p>
            <a:r>
              <a:rPr lang="en-US" altLang="ru-RU" sz="2000" dirty="0">
                <a:latin typeface="Microsoft Yi Baiti" panose="03000500000000000000" pitchFamily="66" charset="0"/>
                <a:ea typeface="Microsoft Yi Baiti" panose="03000500000000000000" pitchFamily="66" charset="0"/>
              </a:rPr>
              <a:t>7. </a:t>
            </a:r>
            <a:r>
              <a:rPr lang="en-US" altLang="en-US" sz="2000" dirty="0" err="1">
                <a:latin typeface="Microsoft Yi Baiti" panose="03000500000000000000" pitchFamily="66" charset="0"/>
                <a:ea typeface="Microsoft Yi Baiti" panose="03000500000000000000" pitchFamily="66" charset="0"/>
              </a:rPr>
              <a:t>Основные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компоненты</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компьютера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такие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как</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процессор</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оперативная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память</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материнская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плата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взаимодействуют</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с</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устройствами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ввода</a:t>
            </a:r>
            <a:r>
              <a:rPr lang="en-US" altLang="ru-RU" sz="2000" dirty="0">
                <a:latin typeface="Microsoft Yi Baiti" panose="03000500000000000000" pitchFamily="66" charset="0"/>
                <a:ea typeface="Microsoft Yi Baiti" panose="03000500000000000000" pitchFamily="66" charset="0"/>
              </a:rPr>
              <a:t> </a:t>
            </a:r>
            <a:r>
              <a:rPr lang="en-US" altLang="en-US" sz="2000" dirty="0">
                <a:latin typeface="Microsoft Yi Baiti" panose="03000500000000000000" pitchFamily="66" charset="0"/>
                <a:ea typeface="Microsoft Yi Baiti" panose="03000500000000000000" pitchFamily="66" charset="0"/>
              </a:rPr>
              <a:t>и</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вывода</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обеспечивая</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корректное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выполнение</a:t>
            </a:r>
            <a:r>
              <a:rPr lang="en-US" altLang="ru-RU" sz="2000" dirty="0">
                <a:latin typeface="Microsoft Yi Baiti" panose="03000500000000000000" pitchFamily="66" charset="0"/>
                <a:ea typeface="Microsoft Yi Baiti" panose="03000500000000000000" pitchFamily="66" charset="0"/>
              </a:rPr>
              <a:t> </a:t>
            </a:r>
            <a:r>
              <a:rPr lang="en-US" altLang="en-US" sz="2000" dirty="0" err="1">
                <a:latin typeface="Microsoft Yi Baiti" panose="03000500000000000000" pitchFamily="66" charset="0"/>
                <a:ea typeface="Microsoft Yi Baiti" panose="03000500000000000000" pitchFamily="66" charset="0"/>
              </a:rPr>
              <a:t>задач</a:t>
            </a:r>
            <a:r>
              <a:rPr lang="en-US" altLang="ru-RU" sz="2000" dirty="0">
                <a:latin typeface="Microsoft Yi Baiti" panose="03000500000000000000" pitchFamily="66" charset="0"/>
                <a:ea typeface="Microsoft Yi Baiti" panose="03000500000000000000" pitchFamily="66"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3" name="矩形 2"/>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4" name="图片 3" descr="4"/>
          <p:cNvPicPr>
            <a:picLocks noChangeAspect="1"/>
          </p:cNvPicPr>
          <p:nvPr/>
        </p:nvPicPr>
        <p:blipFill>
          <a:blip r:embed="rId14"/>
          <a:srcRect/>
          <a:stretch>
            <a:fillRect/>
          </a:stretch>
        </p:blipFill>
        <p:spPr>
          <a:xfrm rot="5400000">
            <a:off x="2438400" y="-2216150"/>
            <a:ext cx="6845300" cy="11722100"/>
          </a:xfrm>
          <a:prstGeom prst="rect">
            <a:avLst/>
          </a:prstGeom>
        </p:spPr>
      </p:pic>
      <p:sp>
        <p:nvSpPr>
          <p:cNvPr id="6" name="矩形 5"/>
          <p:cNvSpPr/>
          <p:nvPr/>
        </p:nvSpPr>
        <p:spPr>
          <a:xfrm>
            <a:off x="787400" y="723900"/>
            <a:ext cx="10337800" cy="5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custDataLst>
              <p:tags r:id="rId1"/>
            </p:custDataLst>
          </p:nvPr>
        </p:nvSpPr>
        <p:spPr>
          <a:xfrm>
            <a:off x="2584465" y="2717132"/>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01</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15" name="文本框 14"/>
          <p:cNvSpPr txBox="1"/>
          <p:nvPr>
            <p:custDataLst>
              <p:tags r:id="rId2"/>
            </p:custDataLst>
          </p:nvPr>
        </p:nvSpPr>
        <p:spPr>
          <a:xfrm>
            <a:off x="1436112" y="3395990"/>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Microsoft Yi Baiti" panose="03000500000000000000" pitchFamily="66" charset="0"/>
                <a:ea typeface="Microsoft Yi Baiti" panose="03000500000000000000" pitchFamily="66" charset="0"/>
                <a:cs typeface="Nunito Sans" charset="0"/>
              </a:rPr>
              <a:t>Vacabulary</a:t>
            </a:r>
            <a:r>
              <a:rPr lang="zh-CN" altLang="en-US" sz="2800" dirty="0">
                <a:solidFill>
                  <a:schemeClr val="tx1">
                    <a:lumMod val="65000"/>
                    <a:lumOff val="35000"/>
                  </a:schemeClr>
                </a:solidFill>
                <a:latin typeface="Microsoft Yi Baiti" panose="03000500000000000000" pitchFamily="66" charset="0"/>
                <a:ea typeface="Nunito Sans" charset="0"/>
                <a:cs typeface="Nunito Sans" charset="0"/>
              </a:rPr>
              <a:t> </a:t>
            </a:r>
          </a:p>
        </p:txBody>
      </p:sp>
      <p:sp>
        <p:nvSpPr>
          <p:cNvPr id="16" name="文本框 15"/>
          <p:cNvSpPr txBox="1"/>
          <p:nvPr>
            <p:custDataLst>
              <p:tags r:id="rId3"/>
            </p:custDataLst>
          </p:nvPr>
        </p:nvSpPr>
        <p:spPr>
          <a:xfrm>
            <a:off x="5810265" y="2717132"/>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02</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17" name="文本框 16"/>
          <p:cNvSpPr txBox="1"/>
          <p:nvPr>
            <p:custDataLst>
              <p:tags r:id="rId4"/>
            </p:custDataLst>
          </p:nvPr>
        </p:nvSpPr>
        <p:spPr>
          <a:xfrm>
            <a:off x="4661912" y="3395990"/>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8" name="文本框 17"/>
          <p:cNvSpPr txBox="1"/>
          <p:nvPr>
            <p:custDataLst>
              <p:tags r:id="rId5"/>
            </p:custDataLst>
          </p:nvPr>
        </p:nvSpPr>
        <p:spPr>
          <a:xfrm>
            <a:off x="8782065" y="2717132"/>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03</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19" name="文本框 18"/>
          <p:cNvSpPr txBox="1"/>
          <p:nvPr>
            <p:custDataLst>
              <p:tags r:id="rId6"/>
            </p:custDataLst>
          </p:nvPr>
        </p:nvSpPr>
        <p:spPr>
          <a:xfrm>
            <a:off x="7633712" y="3395990"/>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sym typeface="+mn-ea"/>
              </a:rPr>
              <a:t>Crossword</a:t>
            </a:r>
            <a:r>
              <a:rPr lang="zh-CN" altLang="en-US" sz="2800" dirty="0">
                <a:solidFill>
                  <a:schemeClr val="tx1">
                    <a:lumMod val="65000"/>
                    <a:lumOff val="35000"/>
                  </a:schemeClr>
                </a:solidFill>
                <a:latin typeface="Nunito Sans" charset="0"/>
                <a:ea typeface="Nunito Sans" charset="0"/>
                <a:cs typeface="Nunito Sans" charset="0"/>
                <a:sym typeface="+mn-ea"/>
              </a:rPr>
              <a:t> </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20" name="文本框 19"/>
          <p:cNvSpPr txBox="1"/>
          <p:nvPr>
            <p:custDataLst>
              <p:tags r:id="rId7"/>
            </p:custDataLst>
          </p:nvPr>
        </p:nvSpPr>
        <p:spPr>
          <a:xfrm>
            <a:off x="2584465" y="4432300"/>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04</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21" name="文本框 20"/>
          <p:cNvSpPr txBox="1"/>
          <p:nvPr>
            <p:custDataLst>
              <p:tags r:id="rId8"/>
            </p:custDataLst>
          </p:nvPr>
        </p:nvSpPr>
        <p:spPr>
          <a:xfrm>
            <a:off x="1436112" y="5111158"/>
            <a:ext cx="3151414" cy="521970"/>
          </a:xfrm>
          <a:prstGeom prst="rect">
            <a:avLst/>
          </a:prstGeom>
          <a:noFill/>
        </p:spPr>
        <p:txBody>
          <a:bodyPr wrap="square" rtlCol="0">
            <a:spAutoFit/>
          </a:bodyPr>
          <a:lstStyle/>
          <a:p>
            <a:pPr algn="ctr"/>
            <a:r>
              <a:rPr lang="en-US" altLang="en-US" sz="2800" dirty="0">
                <a:solidFill>
                  <a:schemeClr val="tx1">
                    <a:lumMod val="65000"/>
                    <a:lumOff val="35000"/>
                  </a:schemeClr>
                </a:solidFill>
                <a:latin typeface="Nunito Sans" charset="0"/>
                <a:ea typeface="Nunito Sans" charset="0"/>
                <a:cs typeface="Nunito Sans" charset="0"/>
              </a:rPr>
              <a:t>Listening</a:t>
            </a:r>
          </a:p>
        </p:txBody>
      </p:sp>
      <p:sp>
        <p:nvSpPr>
          <p:cNvPr id="22" name="文本框 21"/>
          <p:cNvSpPr txBox="1"/>
          <p:nvPr>
            <p:custDataLst>
              <p:tags r:id="rId9"/>
            </p:custDataLst>
          </p:nvPr>
        </p:nvSpPr>
        <p:spPr>
          <a:xfrm>
            <a:off x="5810265" y="4432300"/>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05</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23" name="文本框 22"/>
          <p:cNvSpPr txBox="1"/>
          <p:nvPr>
            <p:custDataLst>
              <p:tags r:id="rId10"/>
            </p:custDataLst>
          </p:nvPr>
        </p:nvSpPr>
        <p:spPr>
          <a:xfrm>
            <a:off x="4661912" y="5111158"/>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Instruction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24" name="文本框 23"/>
          <p:cNvSpPr txBox="1"/>
          <p:nvPr>
            <p:custDataLst>
              <p:tags r:id="rId11"/>
            </p:custDataLst>
          </p:nvPr>
        </p:nvSpPr>
        <p:spPr>
          <a:xfrm>
            <a:off x="8782065" y="4432300"/>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06</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25" name="文本框 24"/>
          <p:cNvSpPr txBox="1"/>
          <p:nvPr>
            <p:custDataLst>
              <p:tags r:id="rId12"/>
            </p:custDataLst>
          </p:nvPr>
        </p:nvSpPr>
        <p:spPr>
          <a:xfrm>
            <a:off x="7633712" y="5111158"/>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Translation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27" name="标题 1"/>
          <p:cNvSpPr txBox="1"/>
          <p:nvPr/>
        </p:nvSpPr>
        <p:spPr>
          <a:xfrm>
            <a:off x="2393315" y="1303338"/>
            <a:ext cx="8169910" cy="8388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cap="all" dirty="0">
                <a:solidFill>
                  <a:schemeClr val="tx1">
                    <a:lumMod val="65000"/>
                    <a:lumOff val="35000"/>
                  </a:schemeClr>
                </a:solidFill>
                <a:uFillTx/>
                <a:latin typeface="Microsoft Yi Baiti" panose="03000500000000000000" pitchFamily="66" charset="0"/>
                <a:ea typeface="Microsoft Yi Baiti" panose="03000500000000000000" pitchFamily="66" charset="0"/>
                <a:cs typeface="Open Sans ExtraBold" panose="020B0906030804020204" charset="0"/>
              </a:rPr>
              <a:t>Introspection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17" name="矩形 1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19" name="图片 18" descr="4"/>
          <p:cNvPicPr>
            <a:picLocks noChangeAspect="1"/>
          </p:cNvPicPr>
          <p:nvPr/>
        </p:nvPicPr>
        <p:blipFill>
          <a:blip r:embed="rId2"/>
          <a:srcRect/>
          <a:stretch>
            <a:fillRect/>
          </a:stretch>
        </p:blipFill>
        <p:spPr>
          <a:xfrm rot="5400000">
            <a:off x="2438400" y="-2216150"/>
            <a:ext cx="6845300" cy="11722100"/>
          </a:xfrm>
          <a:prstGeom prst="rect">
            <a:avLst/>
          </a:prstGeom>
        </p:spPr>
      </p:pic>
      <p:sp>
        <p:nvSpPr>
          <p:cNvPr id="26" name="矩形 25"/>
          <p:cNvSpPr/>
          <p:nvPr/>
        </p:nvSpPr>
        <p:spPr>
          <a:xfrm>
            <a:off x="787400" y="723900"/>
            <a:ext cx="10337800" cy="5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20" name="文本框 19"/>
          <p:cNvSpPr txBox="1"/>
          <p:nvPr/>
        </p:nvSpPr>
        <p:spPr>
          <a:xfrm>
            <a:off x="4451036" y="2555069"/>
            <a:ext cx="3289935" cy="1014730"/>
          </a:xfrm>
          <a:prstGeom prst="rect">
            <a:avLst/>
          </a:prstGeom>
          <a:noFill/>
        </p:spPr>
        <p:txBody>
          <a:bodyPr wrap="none" rtlCol="0">
            <a:spAutoFit/>
          </a:bodyPr>
          <a:lstStyle/>
          <a:p>
            <a:pPr algn="ctr"/>
            <a:r>
              <a:rPr lang="zh-CN" altLang="en-US" sz="6000" spc="-300" dirty="0">
                <a:solidFill>
                  <a:schemeClr val="tx1">
                    <a:lumMod val="50000"/>
                    <a:lumOff val="50000"/>
                  </a:schemeClr>
                </a:solidFill>
                <a:latin typeface="Nunito Sans ExtraBold" charset="0"/>
                <a:ea typeface="Nunito Sans ExtraBold" charset="0"/>
                <a:cs typeface="Nunito Sans" charset="0"/>
              </a:rPr>
              <a:t>THE END</a:t>
            </a:r>
          </a:p>
        </p:txBody>
      </p:sp>
      <p:cxnSp>
        <p:nvCxnSpPr>
          <p:cNvPr id="21" name="直接连接符 20"/>
          <p:cNvCxnSpPr/>
          <p:nvPr/>
        </p:nvCxnSpPr>
        <p:spPr>
          <a:xfrm>
            <a:off x="2616200" y="3657600"/>
            <a:ext cx="717738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234471" y="3929307"/>
            <a:ext cx="7836630" cy="922020"/>
          </a:xfrm>
          <a:prstGeom prst="rect">
            <a:avLst/>
          </a:prstGeom>
          <a:noFill/>
        </p:spPr>
        <p:txBody>
          <a:bodyPr wrap="square" rtlCol="0">
            <a:spAutoFit/>
          </a:bodyPr>
          <a:lstStyle/>
          <a:p>
            <a:pPr algn="ctr"/>
            <a:r>
              <a:rPr lang="en-US" altLang="zh-CN" sz="5400" b="0" i="0" dirty="0">
                <a:solidFill>
                  <a:schemeClr val="tx1">
                    <a:lumMod val="50000"/>
                    <a:lumOff val="50000"/>
                  </a:schemeClr>
                </a:solidFill>
                <a:effectLst/>
                <a:latin typeface="Nunito Sans" charset="0"/>
                <a:ea typeface="Nunito Sans" charset="0"/>
                <a:cs typeface="Nunito Sans" charset="0"/>
              </a:rPr>
              <a:t>Thanks for your work</a:t>
            </a:r>
          </a:p>
        </p:txBody>
      </p:sp>
      <p:sp>
        <p:nvSpPr>
          <p:cNvPr id="23" name="Freeform 5"/>
          <p:cNvSpPr/>
          <p:nvPr/>
        </p:nvSpPr>
        <p:spPr>
          <a:xfrm>
            <a:off x="5334000" y="1304078"/>
            <a:ext cx="1524000" cy="886242"/>
          </a:xfrm>
          <a:custGeom>
            <a:avLst/>
            <a:gdLst/>
            <a:ahLst/>
            <a:cxnLst>
              <a:cxn ang="0">
                <a:pos x="wd2" y="hd2"/>
              </a:cxn>
              <a:cxn ang="5400000">
                <a:pos x="wd2" y="hd2"/>
              </a:cxn>
              <a:cxn ang="10800000">
                <a:pos x="wd2" y="hd2"/>
              </a:cxn>
              <a:cxn ang="16200000">
                <a:pos x="wd2" y="hd2"/>
              </a:cxn>
            </a:cxnLst>
            <a:rect l="0" t="0" r="r" b="b"/>
            <a:pathLst>
              <a:path w="21600" h="21600" extrusionOk="0">
                <a:moveTo>
                  <a:pt x="20978" y="16267"/>
                </a:moveTo>
                <a:cubicBezTo>
                  <a:pt x="20978" y="15467"/>
                  <a:pt x="20823" y="14933"/>
                  <a:pt x="20357" y="14933"/>
                </a:cubicBezTo>
                <a:cubicBezTo>
                  <a:pt x="20357" y="7200"/>
                  <a:pt x="20357" y="7200"/>
                  <a:pt x="20357" y="7200"/>
                </a:cubicBezTo>
                <a:cubicBezTo>
                  <a:pt x="21600" y="6400"/>
                  <a:pt x="21600" y="6400"/>
                  <a:pt x="21600" y="6400"/>
                </a:cubicBezTo>
                <a:cubicBezTo>
                  <a:pt x="10878" y="0"/>
                  <a:pt x="10878" y="0"/>
                  <a:pt x="10878" y="0"/>
                </a:cubicBezTo>
                <a:cubicBezTo>
                  <a:pt x="0" y="6400"/>
                  <a:pt x="0" y="6400"/>
                  <a:pt x="0" y="6400"/>
                </a:cubicBezTo>
                <a:cubicBezTo>
                  <a:pt x="10878" y="12800"/>
                  <a:pt x="10878" y="12800"/>
                  <a:pt x="10878" y="12800"/>
                </a:cubicBezTo>
                <a:cubicBezTo>
                  <a:pt x="19735" y="7467"/>
                  <a:pt x="19735" y="7467"/>
                  <a:pt x="19735" y="7467"/>
                </a:cubicBezTo>
                <a:cubicBezTo>
                  <a:pt x="19735" y="14933"/>
                  <a:pt x="19735" y="14933"/>
                  <a:pt x="19735" y="14933"/>
                </a:cubicBezTo>
                <a:cubicBezTo>
                  <a:pt x="19424" y="14933"/>
                  <a:pt x="19114" y="15467"/>
                  <a:pt x="19114" y="16267"/>
                </a:cubicBezTo>
                <a:cubicBezTo>
                  <a:pt x="19114" y="16800"/>
                  <a:pt x="19424" y="17067"/>
                  <a:pt x="19580" y="17067"/>
                </a:cubicBezTo>
                <a:cubicBezTo>
                  <a:pt x="19114" y="21600"/>
                  <a:pt x="19114" y="21600"/>
                  <a:pt x="19114" y="21600"/>
                </a:cubicBezTo>
                <a:cubicBezTo>
                  <a:pt x="20978" y="21600"/>
                  <a:pt x="20978" y="21600"/>
                  <a:pt x="20978" y="21600"/>
                </a:cubicBezTo>
                <a:cubicBezTo>
                  <a:pt x="20512" y="17067"/>
                  <a:pt x="20512" y="17067"/>
                  <a:pt x="20512" y="17067"/>
                </a:cubicBezTo>
                <a:cubicBezTo>
                  <a:pt x="20823" y="17067"/>
                  <a:pt x="20978" y="16800"/>
                  <a:pt x="20978" y="16267"/>
                </a:cubicBezTo>
                <a:close/>
                <a:moveTo>
                  <a:pt x="4351" y="11200"/>
                </a:moveTo>
                <a:cubicBezTo>
                  <a:pt x="4351" y="18400"/>
                  <a:pt x="4351" y="18400"/>
                  <a:pt x="4351" y="18400"/>
                </a:cubicBezTo>
                <a:cubicBezTo>
                  <a:pt x="4351" y="20267"/>
                  <a:pt x="7304" y="21600"/>
                  <a:pt x="10878" y="21600"/>
                </a:cubicBezTo>
                <a:cubicBezTo>
                  <a:pt x="14296" y="21600"/>
                  <a:pt x="17249" y="20267"/>
                  <a:pt x="17249" y="18400"/>
                </a:cubicBezTo>
                <a:cubicBezTo>
                  <a:pt x="17249" y="11200"/>
                  <a:pt x="17249" y="11200"/>
                  <a:pt x="17249" y="11200"/>
                </a:cubicBezTo>
                <a:cubicBezTo>
                  <a:pt x="10878" y="14933"/>
                  <a:pt x="10878" y="14933"/>
                  <a:pt x="10878" y="14933"/>
                </a:cubicBezTo>
                <a:lnTo>
                  <a:pt x="4351" y="11200"/>
                </a:lnTo>
                <a:close/>
              </a:path>
            </a:pathLst>
          </a:custGeom>
          <a:solidFill>
            <a:schemeClr val="tx1">
              <a:lumMod val="65000"/>
              <a:lumOff val="35000"/>
              <a:alpha val="85000"/>
            </a:schemeClr>
          </a:solidFill>
          <a:ln w="7620" cap="flat">
            <a:noFill/>
            <a:prstDash val="solid"/>
            <a:miter/>
          </a:ln>
        </p:spPr>
        <p:txBody>
          <a:bodyPr wrap="square" lIns="91439" tIns="91439" rIns="91439" bIns="91439" numCol="1" anchor="t">
            <a:noAutofit/>
          </a:bodyPr>
          <a:lstStyle/>
          <a:p>
            <a:endParaRPr>
              <a:ea typeface="Nunito Sans" charset="0"/>
              <a:cs typeface="Nunito San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265930" y="640080"/>
            <a:ext cx="3660140" cy="521970"/>
          </a:xfrm>
          <a:prstGeom prst="rect">
            <a:avLst/>
          </a:prstGeom>
          <a:noFill/>
        </p:spPr>
        <p:txBody>
          <a:bodyPr wrap="square" rtlCol="0">
            <a:spAutoFit/>
          </a:bodyPr>
          <a:lstStyle/>
          <a:p>
            <a:pPr algn="ctr"/>
            <a:r>
              <a:rPr lang="en-US" altLang="ru-RU" sz="2800" dirty="0">
                <a:solidFill>
                  <a:schemeClr val="tx1">
                    <a:lumMod val="65000"/>
                    <a:lumOff val="35000"/>
                  </a:schemeClr>
                </a:solidFill>
                <a:latin typeface="Nunito Sans" charset="0"/>
                <a:ea typeface="Nunito Sans" charset="0"/>
                <a:cs typeface="Nunito Sans" charset="0"/>
              </a:rPr>
              <a:t>Purpose of the lesson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272540" y="1436370"/>
            <a:ext cx="3186430" cy="1617345"/>
          </a:xfrm>
          <a:prstGeom prst="rect">
            <a:avLst/>
          </a:prstGeom>
          <a:noFill/>
        </p:spPr>
        <p:txBody>
          <a:bodyPr wrap="square">
            <a:no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3" name="Прямоугольник 2"/>
          <p:cNvSpPr/>
          <p:nvPr/>
        </p:nvSpPr>
        <p:spPr>
          <a:xfrm>
            <a:off x="2043113" y="2829560"/>
            <a:ext cx="8105775" cy="953135"/>
          </a:xfrm>
          <a:prstGeom prst="rect">
            <a:avLst/>
          </a:prstGeom>
          <a:noFill/>
          <a:ln>
            <a:noFill/>
          </a:ln>
        </p:spPr>
        <p:txBody>
          <a:bodyPr wrap="none" rtlCol="0" anchor="t">
            <a:spAutoFit/>
          </a:bodyPr>
          <a:lstStyle/>
          <a:p>
            <a:pPr algn="ctr"/>
            <a:r>
              <a:rPr lang="en-US" altLang="ru-RU" sz="2800" b="1">
                <a:ln w="15875"/>
                <a:gradFill>
                  <a:gsLst>
                    <a:gs pos="0">
                      <a:schemeClr val="accent1">
                        <a:hueMod val="80000"/>
                      </a:schemeClr>
                    </a:gs>
                    <a:gs pos="100000">
                      <a:schemeClr val="accent1">
                        <a:alpha val="100000"/>
                      </a:schemeClr>
                    </a:gs>
                  </a:gsLst>
                  <a:lin ang="2700000" scaled="0"/>
                </a:gradFill>
                <a:effectLst/>
              </a:rPr>
              <a:t>to learn the nesessary vacabulary on the theme </a:t>
            </a:r>
          </a:p>
          <a:p>
            <a:pPr algn="ctr"/>
            <a:endParaRPr lang="en-US" altLang="ru-RU" sz="2800" b="1">
              <a:ln w="15875"/>
              <a:gradFill>
                <a:gsLst>
                  <a:gs pos="0">
                    <a:schemeClr val="accent1">
                      <a:hueMod val="80000"/>
                    </a:schemeClr>
                  </a:gs>
                  <a:gs pos="100000">
                    <a:schemeClr val="accent1">
                      <a:alpha val="100000"/>
                    </a:schemeClr>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3" name="矩形 2"/>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4" name="图片 3" descr="4"/>
          <p:cNvPicPr>
            <a:picLocks noChangeAspect="1"/>
          </p:cNvPicPr>
          <p:nvPr/>
        </p:nvPicPr>
        <p:blipFill>
          <a:blip r:embed="rId14"/>
          <a:srcRect/>
          <a:stretch>
            <a:fillRect/>
          </a:stretch>
        </p:blipFill>
        <p:spPr>
          <a:xfrm rot="5400000">
            <a:off x="2438400" y="-2216150"/>
            <a:ext cx="6845300" cy="11722100"/>
          </a:xfrm>
          <a:prstGeom prst="rect">
            <a:avLst/>
          </a:prstGeom>
        </p:spPr>
      </p:pic>
      <p:sp>
        <p:nvSpPr>
          <p:cNvPr id="6" name="矩形 5"/>
          <p:cNvSpPr/>
          <p:nvPr/>
        </p:nvSpPr>
        <p:spPr>
          <a:xfrm>
            <a:off x="787400" y="723900"/>
            <a:ext cx="10337800" cy="5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custDataLst>
              <p:tags r:id="rId1"/>
            </p:custDataLst>
          </p:nvPr>
        </p:nvSpPr>
        <p:spPr>
          <a:xfrm>
            <a:off x="2584465" y="2717132"/>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01</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15" name="文本框 14"/>
          <p:cNvSpPr txBox="1"/>
          <p:nvPr>
            <p:custDataLst>
              <p:tags r:id="rId2"/>
            </p:custDataLst>
          </p:nvPr>
        </p:nvSpPr>
        <p:spPr>
          <a:xfrm>
            <a:off x="1436112" y="3395990"/>
            <a:ext cx="3151414" cy="646331"/>
          </a:xfrm>
          <a:prstGeom prst="rect">
            <a:avLst/>
          </a:prstGeom>
          <a:noFill/>
        </p:spPr>
        <p:txBody>
          <a:bodyPr wrap="square" rtlCol="0">
            <a:spAutoFit/>
          </a:bodyPr>
          <a:lstStyle/>
          <a:p>
            <a:pPr algn="ctr"/>
            <a:r>
              <a:rPr lang="en-US" altLang="zh-CN" sz="3600" dirty="0">
                <a:solidFill>
                  <a:schemeClr val="tx1">
                    <a:lumMod val="65000"/>
                    <a:lumOff val="35000"/>
                  </a:schemeClr>
                </a:solidFill>
                <a:latin typeface="Microsoft Yi Baiti" panose="03000500000000000000" pitchFamily="66" charset="0"/>
                <a:ea typeface="Microsoft Yi Baiti" panose="03000500000000000000" pitchFamily="66" charset="0"/>
                <a:cs typeface="Nunito Sans" charset="0"/>
              </a:rPr>
              <a:t>Vacabulary</a:t>
            </a:r>
            <a:r>
              <a:rPr lang="zh-CN" altLang="en-US" sz="3600" dirty="0">
                <a:solidFill>
                  <a:schemeClr val="tx1">
                    <a:lumMod val="65000"/>
                    <a:lumOff val="35000"/>
                  </a:schemeClr>
                </a:solidFill>
                <a:latin typeface="Nunito Sans" charset="0"/>
                <a:ea typeface="Nunito Sans" charset="0"/>
                <a:cs typeface="Nunito Sans" charset="0"/>
              </a:rPr>
              <a:t> </a:t>
            </a:r>
          </a:p>
        </p:txBody>
      </p:sp>
      <p:sp>
        <p:nvSpPr>
          <p:cNvPr id="16" name="文本框 15"/>
          <p:cNvSpPr txBox="1"/>
          <p:nvPr>
            <p:custDataLst>
              <p:tags r:id="rId3"/>
            </p:custDataLst>
          </p:nvPr>
        </p:nvSpPr>
        <p:spPr>
          <a:xfrm>
            <a:off x="5810265" y="2717132"/>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02</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17" name="文本框 16"/>
          <p:cNvSpPr txBox="1"/>
          <p:nvPr>
            <p:custDataLst>
              <p:tags r:id="rId4"/>
            </p:custDataLst>
          </p:nvPr>
        </p:nvSpPr>
        <p:spPr>
          <a:xfrm>
            <a:off x="4661912" y="3395990"/>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8" name="文本框 17"/>
          <p:cNvSpPr txBox="1"/>
          <p:nvPr>
            <p:custDataLst>
              <p:tags r:id="rId5"/>
            </p:custDataLst>
          </p:nvPr>
        </p:nvSpPr>
        <p:spPr>
          <a:xfrm>
            <a:off x="8782065" y="2717132"/>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03</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19" name="文本框 18"/>
          <p:cNvSpPr txBox="1"/>
          <p:nvPr>
            <p:custDataLst>
              <p:tags r:id="rId6"/>
            </p:custDataLst>
          </p:nvPr>
        </p:nvSpPr>
        <p:spPr>
          <a:xfrm>
            <a:off x="7633712" y="3395990"/>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sym typeface="+mn-ea"/>
              </a:rPr>
              <a:t>Crossword</a:t>
            </a:r>
            <a:r>
              <a:rPr lang="zh-CN" altLang="en-US" sz="2800" dirty="0">
                <a:solidFill>
                  <a:schemeClr val="tx1">
                    <a:lumMod val="65000"/>
                    <a:lumOff val="35000"/>
                  </a:schemeClr>
                </a:solidFill>
                <a:latin typeface="Nunito Sans" charset="0"/>
                <a:ea typeface="Nunito Sans" charset="0"/>
                <a:cs typeface="Nunito Sans" charset="0"/>
                <a:sym typeface="+mn-ea"/>
              </a:rPr>
              <a:t> </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20" name="文本框 19"/>
          <p:cNvSpPr txBox="1"/>
          <p:nvPr>
            <p:custDataLst>
              <p:tags r:id="rId7"/>
            </p:custDataLst>
          </p:nvPr>
        </p:nvSpPr>
        <p:spPr>
          <a:xfrm>
            <a:off x="2584465" y="4432300"/>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04</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21" name="文本框 20"/>
          <p:cNvSpPr txBox="1"/>
          <p:nvPr>
            <p:custDataLst>
              <p:tags r:id="rId8"/>
            </p:custDataLst>
          </p:nvPr>
        </p:nvSpPr>
        <p:spPr>
          <a:xfrm>
            <a:off x="1436112" y="5111158"/>
            <a:ext cx="3151414" cy="521970"/>
          </a:xfrm>
          <a:prstGeom prst="rect">
            <a:avLst/>
          </a:prstGeom>
          <a:noFill/>
        </p:spPr>
        <p:txBody>
          <a:bodyPr wrap="square" rtlCol="0">
            <a:spAutoFit/>
          </a:bodyPr>
          <a:lstStyle/>
          <a:p>
            <a:pPr algn="ctr"/>
            <a:r>
              <a:rPr lang="en-US" altLang="en-US" sz="2800" dirty="0">
                <a:solidFill>
                  <a:schemeClr val="tx1">
                    <a:lumMod val="65000"/>
                    <a:lumOff val="35000"/>
                  </a:schemeClr>
                </a:solidFill>
                <a:latin typeface="Nunito Sans" charset="0"/>
                <a:ea typeface="Nunito Sans" charset="0"/>
                <a:cs typeface="Nunito Sans" charset="0"/>
              </a:rPr>
              <a:t>Listening</a:t>
            </a:r>
          </a:p>
        </p:txBody>
      </p:sp>
      <p:sp>
        <p:nvSpPr>
          <p:cNvPr id="22" name="文本框 21"/>
          <p:cNvSpPr txBox="1"/>
          <p:nvPr>
            <p:custDataLst>
              <p:tags r:id="rId9"/>
            </p:custDataLst>
          </p:nvPr>
        </p:nvSpPr>
        <p:spPr>
          <a:xfrm>
            <a:off x="5810265" y="4432300"/>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05</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23" name="文本框 22"/>
          <p:cNvSpPr txBox="1"/>
          <p:nvPr>
            <p:custDataLst>
              <p:tags r:id="rId10"/>
            </p:custDataLst>
          </p:nvPr>
        </p:nvSpPr>
        <p:spPr>
          <a:xfrm>
            <a:off x="4661912" y="5111158"/>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Instruction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24" name="文本框 23"/>
          <p:cNvSpPr txBox="1"/>
          <p:nvPr>
            <p:custDataLst>
              <p:tags r:id="rId11"/>
            </p:custDataLst>
          </p:nvPr>
        </p:nvSpPr>
        <p:spPr>
          <a:xfrm>
            <a:off x="8782065" y="4432300"/>
            <a:ext cx="854710" cy="768350"/>
          </a:xfrm>
          <a:prstGeom prst="rect">
            <a:avLst/>
          </a:prstGeom>
          <a:noFill/>
        </p:spPr>
        <p:txBody>
          <a:bodyPr wrap="none" rtlCol="0">
            <a:spAutoFit/>
          </a:bodyPr>
          <a:lstStyle/>
          <a:p>
            <a:pPr algn="ctr"/>
            <a:r>
              <a:rPr lang="en-US" altLang="zh-CN" sz="4400" b="1" dirty="0">
                <a:solidFill>
                  <a:srgbClr val="A5CDD1"/>
                </a:solidFill>
                <a:latin typeface="Nunito Sans ExtraBold" charset="0"/>
                <a:ea typeface="Nunito Sans ExtraBold" charset="0"/>
                <a:cs typeface="Arial" panose="020B0604020202020204" pitchFamily="34" charset="0"/>
              </a:rPr>
              <a:t>06</a:t>
            </a:r>
            <a:endParaRPr lang="zh-CN" altLang="en-US" sz="4400" b="1" dirty="0">
              <a:solidFill>
                <a:srgbClr val="A5CDD1"/>
              </a:solidFill>
              <a:latin typeface="Nunito Sans ExtraBold" charset="0"/>
              <a:ea typeface="Nunito Sans ExtraBold" charset="0"/>
              <a:cs typeface="Arial" panose="020B0604020202020204" pitchFamily="34" charset="0"/>
            </a:endParaRPr>
          </a:p>
        </p:txBody>
      </p:sp>
      <p:sp>
        <p:nvSpPr>
          <p:cNvPr id="25" name="文本框 24"/>
          <p:cNvSpPr txBox="1"/>
          <p:nvPr>
            <p:custDataLst>
              <p:tags r:id="rId12"/>
            </p:custDataLst>
          </p:nvPr>
        </p:nvSpPr>
        <p:spPr>
          <a:xfrm>
            <a:off x="7633712" y="5111158"/>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Translation</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27" name="标题 1"/>
          <p:cNvSpPr txBox="1"/>
          <p:nvPr/>
        </p:nvSpPr>
        <p:spPr>
          <a:xfrm>
            <a:off x="3910013" y="1303338"/>
            <a:ext cx="4371975" cy="83883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cap="all" dirty="0">
                <a:solidFill>
                  <a:schemeClr val="tx1">
                    <a:lumMod val="65000"/>
                    <a:lumOff val="35000"/>
                  </a:schemeClr>
                </a:solidFill>
                <a:uFillTx/>
                <a:latin typeface="Microsoft Yi Baiti" panose="03000500000000000000" pitchFamily="66" charset="0"/>
                <a:ea typeface="Microsoft Yi Baiti" panose="03000500000000000000" pitchFamily="66" charset="0"/>
                <a:cs typeface="Open Sans ExtraBold" panose="020B0906030804020204" charset="0"/>
              </a:rPr>
              <a:t>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3" name="矩形 2"/>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4" name="图片 3" descr="4"/>
          <p:cNvPicPr>
            <a:picLocks noChangeAspect="1"/>
          </p:cNvPicPr>
          <p:nvPr>
            <p:custDataLst>
              <p:tags r:id="rId1"/>
            </p:custDataLst>
          </p:nvPr>
        </p:nvPicPr>
        <p:blipFill>
          <a:blip r:embed="rId3"/>
          <a:srcRect/>
          <a:stretch>
            <a:fillRect/>
          </a:stretch>
        </p:blipFill>
        <p:spPr>
          <a:xfrm rot="5400000">
            <a:off x="2578100" y="-2216150"/>
            <a:ext cx="6845300" cy="11722100"/>
          </a:xfrm>
          <a:prstGeom prst="rect">
            <a:avLst/>
          </a:prstGeom>
        </p:spPr>
      </p:pic>
      <p:sp>
        <p:nvSpPr>
          <p:cNvPr id="8" name="矩形 7"/>
          <p:cNvSpPr/>
          <p:nvPr/>
        </p:nvSpPr>
        <p:spPr>
          <a:xfrm>
            <a:off x="927100" y="679450"/>
            <a:ext cx="10337800" cy="5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5" name="标题 1"/>
          <p:cNvSpPr txBox="1"/>
          <p:nvPr/>
        </p:nvSpPr>
        <p:spPr>
          <a:xfrm>
            <a:off x="1526072" y="823261"/>
            <a:ext cx="4147954" cy="86132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8000" cap="all" dirty="0">
                <a:solidFill>
                  <a:schemeClr val="tx1">
                    <a:lumMod val="65000"/>
                    <a:lumOff val="35000"/>
                  </a:schemeClr>
                </a:solidFill>
                <a:uFillTx/>
                <a:latin typeface="Microsoft Yi Baiti" panose="03000500000000000000" pitchFamily="66" charset="0"/>
                <a:ea typeface="Microsoft Yi Baiti" panose="03000500000000000000" pitchFamily="66" charset="0"/>
                <a:cs typeface="Open Sans ExtraBold" panose="020B0906030804020204" charset="0"/>
              </a:rPr>
              <a:t>Vacabulary</a:t>
            </a:r>
          </a:p>
        </p:txBody>
      </p:sp>
      <p:pic>
        <p:nvPicPr>
          <p:cNvPr id="6" name="Изображение 5"/>
          <p:cNvPicPr>
            <a:picLocks noChangeAspect="1"/>
          </p:cNvPicPr>
          <p:nvPr/>
        </p:nvPicPr>
        <p:blipFill>
          <a:blip r:embed="rId4"/>
          <a:srcRect l="26411" t="36304" r="23394" b="13387"/>
          <a:stretch>
            <a:fillRect/>
          </a:stretch>
        </p:blipFill>
        <p:spPr>
          <a:xfrm>
            <a:off x="2107565" y="1428750"/>
            <a:ext cx="8279765" cy="46678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272540" y="1436370"/>
            <a:ext cx="3186430" cy="1617345"/>
          </a:xfrm>
          <a:prstGeom prst="rect">
            <a:avLst/>
          </a:prstGeom>
          <a:noFill/>
        </p:spPr>
        <p:txBody>
          <a:bodyPr wrap="square">
            <a:no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1004570" y="1193165"/>
            <a:ext cx="10243820" cy="4799965"/>
          </a:xfrm>
          <a:prstGeom prst="rect">
            <a:avLst/>
          </a:prstGeom>
          <a:noFill/>
        </p:spPr>
        <p:txBody>
          <a:bodyPr wrap="square" rtlCol="0">
            <a:spAutoFit/>
          </a:bodyPr>
          <a:lstStyle/>
          <a:p>
            <a:r>
              <a:rPr lang="en-US" altLang="ru-RU"/>
              <a:t>The Computer Components are the necessary hardware units required to build a complete computing machine. Every computer must have these essential components to build a fully functional computing machine. This article explains the basic components of a computer in detail.</a:t>
            </a:r>
          </a:p>
          <a:p>
            <a:r>
              <a:rPr lang="en-US" altLang="ru-RU"/>
              <a:t>Basic Components of Computer</a:t>
            </a:r>
          </a:p>
          <a:p>
            <a:r>
              <a:rPr lang="en-US" altLang="ru-RU"/>
              <a:t>The essential components include the motherboard, input-output devices, CPU, RAM, and hard disk drives, all of which together process and store data. Although all these components can function individually, each tool must work in unity to produce accurate results.</a:t>
            </a:r>
          </a:p>
          <a:p>
            <a:r>
              <a:rPr lang="en-US" altLang="ru-RU"/>
              <a:t>Generally these components are classified according to their functional flow:</a:t>
            </a:r>
          </a:p>
          <a:p>
            <a:r>
              <a:rPr lang="en-US" altLang="en-US"/>
              <a:t></a:t>
            </a:r>
            <a:r>
              <a:rPr lang="en-US" altLang="ru-RU"/>
              <a:t>Input unit</a:t>
            </a:r>
          </a:p>
          <a:p>
            <a:r>
              <a:rPr lang="en-US" altLang="en-US"/>
              <a:t></a:t>
            </a:r>
            <a:r>
              <a:rPr lang="en-US" altLang="ru-RU"/>
              <a:t>Central Processing Unit</a:t>
            </a:r>
          </a:p>
          <a:p>
            <a:r>
              <a:rPr lang="en-US" altLang="en-US"/>
              <a:t></a:t>
            </a:r>
            <a:r>
              <a:rPr lang="en-US" altLang="ru-RU"/>
              <a:t>Output unit</a:t>
            </a:r>
          </a:p>
          <a:p>
            <a:r>
              <a:rPr lang="en-US" altLang="ru-RU"/>
              <a:t>Motherboard (Main Board)</a:t>
            </a:r>
          </a:p>
          <a:p>
            <a:r>
              <a:rPr lang="en-US" altLang="ru-RU"/>
              <a:t>A motherboard is the most important Printed Circuit Board (PCB) that allows interaction between any critical electronic components of the entire system. These devices include the central processing unit and memory. It also provides connectors for other external devices. As the name of Printed Circuit Board suggests, we can also term this board as the mother of all the devices and components connected to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629285" y="1250315"/>
            <a:ext cx="10922635" cy="4799965"/>
          </a:xfrm>
          <a:prstGeom prst="rect">
            <a:avLst/>
          </a:prstGeom>
          <a:noFill/>
        </p:spPr>
        <p:txBody>
          <a:bodyPr wrap="square" rtlCol="0">
            <a:spAutoFit/>
          </a:bodyPr>
          <a:lstStyle/>
          <a:p>
            <a:r>
              <a:rPr lang="en-US" altLang="ru-RU"/>
              <a:t>Motherboard (Main Board)</a:t>
            </a:r>
          </a:p>
          <a:p>
            <a:r>
              <a:rPr lang="en-US" altLang="ru-RU"/>
              <a:t>A motherboard is the most important Printed Circuit Board (PCB) that allows interaction between any critical electronic components of the entire system. These devices include the central processing unit and memory. It also provides connectors for other external devices. As the name of Printed Circuit Board suggests, we can also term this board as the mother of all the devices and components connected to it.</a:t>
            </a:r>
          </a:p>
          <a:p>
            <a:r>
              <a:rPr lang="en-US" altLang="ru-RU"/>
              <a:t>Input Unit</a:t>
            </a:r>
          </a:p>
          <a:p>
            <a:r>
              <a:rPr lang="en-US" altLang="ru-RU"/>
              <a:t>The input unit works as a fundamental part of the entire computer system. This process involves interaction with the user. These components can receive information directly from the user to command other devices. Many input devices perform specific functions depending on the type of input required to accomplish that particular task. Examples of input devices are a keyboard, mouse, joystick, etc.</a:t>
            </a:r>
          </a:p>
          <a:p>
            <a:r>
              <a:rPr lang="en-US" altLang="en-US"/>
              <a:t></a:t>
            </a:r>
            <a:r>
              <a:rPr lang="en-US" altLang="ru-RU"/>
              <a:t>Keyboard:</a:t>
            </a:r>
            <a:r>
              <a:rPr lang="" altLang="en-US"/>
              <a:t> </a:t>
            </a:r>
            <a:r>
              <a:rPr lang="en-US" altLang="ru-RU"/>
              <a:t>It consists of many keys, which we use to type any instruction. It helps us put commands on the computer system to perform our specific tasks. The device acts as a unit that allows the entire system to note the inputs implemented by the user.</a:t>
            </a:r>
          </a:p>
          <a:p>
            <a:r>
              <a:rPr lang="en-US" altLang="en-US"/>
              <a:t></a:t>
            </a:r>
            <a:r>
              <a:rPr lang="en-US" altLang="ru-RU"/>
              <a:t>Mouse:</a:t>
            </a:r>
            <a:r>
              <a:rPr lang="" altLang="en-US"/>
              <a:t> </a:t>
            </a:r>
            <a:r>
              <a:rPr lang="en-US" altLang="ru-RU"/>
              <a:t>Another commonly used input device acts as the computer's pointing and clicking device. It has a scrolling wheel to scroll on display and has some buttons for specific selection purposes.</a:t>
            </a:r>
          </a:p>
          <a:p>
            <a:r>
              <a:rPr lang="en-US" altLang="en-US"/>
              <a:t></a:t>
            </a:r>
            <a:r>
              <a:rPr lang="en-US" altLang="ru-RU"/>
              <a:t>Joystick:</a:t>
            </a:r>
            <a:r>
              <a:rPr lang="" altLang="en-US"/>
              <a:t> </a:t>
            </a:r>
            <a:r>
              <a:rPr lang="en-US" altLang="ru-RU"/>
              <a:t>This is an input device used primarily to give commands for the gaming process performed by the computer. We use this device to manage video games because it usually has more pushbuttons.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629285" y="1250315"/>
            <a:ext cx="10922635" cy="4246245"/>
          </a:xfrm>
          <a:prstGeom prst="rect">
            <a:avLst/>
          </a:prstGeom>
          <a:noFill/>
        </p:spPr>
        <p:txBody>
          <a:bodyPr wrap="square" rtlCol="0">
            <a:spAutoFit/>
          </a:bodyPr>
          <a:lstStyle/>
          <a:p>
            <a:r>
              <a:rPr lang="en-US" altLang="ru-RU"/>
              <a:t>Output Unit</a:t>
            </a:r>
          </a:p>
          <a:p>
            <a:r>
              <a:rPr lang="en-US" altLang="ru-RU"/>
              <a:t>Output units are hardware devices attached to the computer that help the computer system interact with the user or other connected devices. It sends the processed data from the computer to the peripheral devices as per given commands. Most computer data output is in the form of audio and video. Thus, most of the output devices used by humans fall into these categories.</a:t>
            </a:r>
          </a:p>
          <a:p>
            <a:r>
              <a:rPr lang="en-US" altLang="ru-RU"/>
              <a:t>Some of the commonly used output devices are as follows:</a:t>
            </a:r>
          </a:p>
          <a:p>
            <a:r>
              <a:rPr lang="en-US" altLang="en-US"/>
              <a:t></a:t>
            </a:r>
            <a:r>
              <a:rPr lang="en-US" altLang="ru-RU"/>
              <a:t>Monitor:</a:t>
            </a:r>
            <a:r>
              <a:rPr lang="" altLang="en-US"/>
              <a:t> </a:t>
            </a:r>
            <a:r>
              <a:rPr lang="en-US" altLang="ru-RU"/>
              <a:t>A monitor is a hardware device that can efficiently display the data processed by the computer in a graphical output form. From monochrome monitors to color monitors and now coming to the latest LED/LCD; Thus, the technology for designing displays evolved.</a:t>
            </a:r>
          </a:p>
          <a:p>
            <a:r>
              <a:rPr lang="en-US" altLang="en-US"/>
              <a:t></a:t>
            </a:r>
            <a:r>
              <a:rPr lang="en-US" altLang="ru-RU"/>
              <a:t>Speaker:</a:t>
            </a:r>
            <a:r>
              <a:rPr lang="" altLang="en-US"/>
              <a:t> </a:t>
            </a:r>
            <a:r>
              <a:rPr lang="en-US" altLang="ru-RU"/>
              <a:t>Speaker is one of the most common output hardware devices used with computer systems to play the audio output generated by the sound card.</a:t>
            </a:r>
          </a:p>
          <a:p>
            <a:r>
              <a:rPr lang="en-US" altLang="en-US"/>
              <a:t></a:t>
            </a:r>
            <a:r>
              <a:rPr lang="en-US" altLang="ru-RU"/>
              <a:t>Printer: A computer printer is an external hardware output device that can transfer electronic data from the computer to a hard copy; It can print text and graphics on paper or print 3D objects in the case of 3D printers.</a:t>
            </a:r>
          </a:p>
          <a:p>
            <a:r>
              <a:rPr lang="en-US" altLang="ru-RU"/>
              <a:t>essed data in a controlled format under instructions provided by system operators.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629285" y="1250315"/>
            <a:ext cx="10922635" cy="4246245"/>
          </a:xfrm>
          <a:prstGeom prst="rect">
            <a:avLst/>
          </a:prstGeom>
          <a:noFill/>
        </p:spPr>
        <p:txBody>
          <a:bodyPr wrap="square" rtlCol="0">
            <a:spAutoFit/>
          </a:bodyPr>
          <a:lstStyle/>
          <a:p>
            <a:r>
              <a:rPr lang="en-US" altLang="ru-RU"/>
              <a:t>Central Processing Unit</a:t>
            </a:r>
          </a:p>
          <a:p>
            <a:r>
              <a:rPr lang="en-US" altLang="ru-RU"/>
              <a:t>The Central Processing Unit (CPU) is a processor, a primary component that performs most of the processing operations in a computer. It performs arithmetic, logic, and other operations to convert data inputs into more helpful information outputs and hence is also called the computer's brain.</a:t>
            </a:r>
          </a:p>
          <a:p>
            <a:r>
              <a:rPr lang="en-US" altLang="ru-RU"/>
              <a:t>It consists of three components: Memory Unit, Arithmetic &amp; Logical Unit, and Control Unit.</a:t>
            </a:r>
          </a:p>
          <a:p>
            <a:r>
              <a:rPr lang="en-US" altLang="en-US"/>
              <a:t></a:t>
            </a:r>
            <a:r>
              <a:rPr lang="en-US" altLang="ru-RU"/>
              <a:t>Memory Unit:</a:t>
            </a:r>
            <a:r>
              <a:rPr lang="" altLang="en-US"/>
              <a:t> </a:t>
            </a:r>
            <a:r>
              <a:rPr lang="en-US" altLang="ru-RU"/>
              <a:t>This unit typically stores the processed data received from the input devices, providing the necessary space for managing computational activities.</a:t>
            </a:r>
          </a:p>
          <a:p>
            <a:r>
              <a:rPr lang="en-US" altLang="en-US"/>
              <a:t></a:t>
            </a:r>
            <a:r>
              <a:rPr lang="en-US" altLang="ru-RU"/>
              <a:t>Arithmetic &amp; Logical Unit:</a:t>
            </a:r>
            <a:r>
              <a:rPr lang="" altLang="en-US"/>
              <a:t> </a:t>
            </a:r>
            <a:r>
              <a:rPr lang="en-US" altLang="ru-RU"/>
              <a:t>It is the major component of the CPU that deals with the appropriate operations and logical functions. In collaboration with other units, like any other device in the computer system, it uses the input data from the input device using the memory units for performing numerous jobs to obtain a faultless outcome.</a:t>
            </a:r>
          </a:p>
          <a:p>
            <a:r>
              <a:rPr lang="en-US" altLang="en-US"/>
              <a:t></a:t>
            </a:r>
            <a:r>
              <a:rPr lang="en-US" altLang="ru-RU"/>
              <a:t>Control Unit:</a:t>
            </a:r>
            <a:r>
              <a:rPr lang="" altLang="en-US"/>
              <a:t> </a:t>
            </a:r>
            <a:r>
              <a:rPr lang="en-US" altLang="ru-RU"/>
              <a:t>It is the major part of the Central Processing Unit. It receives input data from input devices and accomplishes the processed data in a controlled format under instructions provided by system operators.</a:t>
            </a:r>
          </a:p>
          <a:p>
            <a:endParaRPr lang="en-US" alt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9920000">
            <a:off x="-1277937" y="-892175"/>
            <a:ext cx="7416800" cy="10546715"/>
          </a:xfrm>
          <a:prstGeom prst="rect">
            <a:avLst/>
          </a:prstGeom>
          <a:gradFill>
            <a:gsLst>
              <a:gs pos="0">
                <a:srgbClr val="A5CDD1"/>
              </a:gs>
              <a:gs pos="50000">
                <a:srgbClr val="A5CDD1"/>
              </a:gs>
              <a:gs pos="50000">
                <a:srgbClr val="F8FAF9"/>
              </a:gs>
              <a:gs pos="100000">
                <a:srgbClr val="F8FAF9"/>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sp>
        <p:nvSpPr>
          <p:cNvPr id="7" name="矩形 6"/>
          <p:cNvSpPr/>
          <p:nvPr/>
        </p:nvSpPr>
        <p:spPr>
          <a:xfrm rot="19920000">
            <a:off x="6053138" y="-2796540"/>
            <a:ext cx="7416800" cy="10546715"/>
          </a:xfrm>
          <a:prstGeom prst="rect">
            <a:avLst/>
          </a:prstGeom>
          <a:gradFill>
            <a:gsLst>
              <a:gs pos="0">
                <a:srgbClr val="D1E5EA"/>
              </a:gs>
              <a:gs pos="50000">
                <a:srgbClr val="D1E5EA"/>
              </a:gs>
              <a:gs pos="50000">
                <a:srgbClr val="F8FAF9"/>
              </a:gs>
              <a:gs pos="100000">
                <a:srgbClr val="F8FA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Nunito Sans" charset="0"/>
            </a:endParaRPr>
          </a:p>
        </p:txBody>
      </p:sp>
      <p:pic>
        <p:nvPicPr>
          <p:cNvPr id="9" name="图片 8" descr="4"/>
          <p:cNvPicPr>
            <a:picLocks noChangeAspect="1"/>
          </p:cNvPicPr>
          <p:nvPr/>
        </p:nvPicPr>
        <p:blipFill>
          <a:blip r:embed="rId3"/>
          <a:srcRect/>
          <a:stretch>
            <a:fillRect/>
          </a:stretch>
        </p:blipFill>
        <p:spPr>
          <a:xfrm rot="5400000">
            <a:off x="2171528" y="-2933871"/>
            <a:ext cx="7622663" cy="13053279"/>
          </a:xfrm>
          <a:prstGeom prst="rect">
            <a:avLst/>
          </a:prstGeom>
        </p:spPr>
      </p:pic>
      <p:sp>
        <p:nvSpPr>
          <p:cNvPr id="11" name="矩形 10"/>
          <p:cNvSpPr/>
          <p:nvPr/>
        </p:nvSpPr>
        <p:spPr>
          <a:xfrm>
            <a:off x="340113" y="367207"/>
            <a:ext cx="11511775" cy="6123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Nunito Sans" charset="0"/>
            </a:endParaRPr>
          </a:p>
        </p:txBody>
      </p:sp>
      <p:sp>
        <p:nvSpPr>
          <p:cNvPr id="13" name="文本框 12"/>
          <p:cNvSpPr txBox="1"/>
          <p:nvPr/>
        </p:nvSpPr>
        <p:spPr>
          <a:xfrm>
            <a:off x="4520293" y="640045"/>
            <a:ext cx="3151414" cy="52197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Nunito Sans" charset="0"/>
                <a:ea typeface="Nunito Sans" charset="0"/>
                <a:cs typeface="Nunito Sans" charset="0"/>
              </a:rPr>
              <a:t>Reading</a:t>
            </a:r>
            <a:r>
              <a:rPr lang="zh-CN" altLang="en-US" sz="2800" dirty="0">
                <a:solidFill>
                  <a:schemeClr val="tx1">
                    <a:lumMod val="65000"/>
                    <a:lumOff val="35000"/>
                  </a:schemeClr>
                </a:solidFill>
                <a:latin typeface="Nunito Sans" charset="0"/>
                <a:ea typeface="Nunito Sans" charset="0"/>
                <a:cs typeface="Nunito Sans" charset="0"/>
              </a:rPr>
              <a:t> </a:t>
            </a:r>
          </a:p>
        </p:txBody>
      </p:sp>
      <p:sp>
        <p:nvSpPr>
          <p:cNvPr id="17" name="文本框 16"/>
          <p:cNvSpPr txBox="1"/>
          <p:nvPr>
            <p:custDataLst>
              <p:tags r:id="rId1"/>
            </p:custDataLst>
          </p:nvPr>
        </p:nvSpPr>
        <p:spPr>
          <a:xfrm>
            <a:off x="1444625" y="3905885"/>
            <a:ext cx="2207260" cy="491490"/>
          </a:xfrm>
          <a:prstGeom prst="rect">
            <a:avLst/>
          </a:prstGeom>
        </p:spPr>
        <p:txBody>
          <a:bodyPr wrap="square">
            <a:spAutoFit/>
          </a:bodyPr>
          <a:lstStyle>
            <a:defPPr>
              <a:defRPr lang="zh-CN"/>
            </a:defPPr>
            <a:lvl1pPr>
              <a:lnSpc>
                <a:spcPct val="130000"/>
              </a:lnSpc>
              <a:spcBef>
                <a:spcPts val="1200"/>
              </a:spcBef>
              <a:buClr>
                <a:schemeClr val="accent6"/>
              </a:buClr>
              <a:defRPr sz="14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sz="2000" dirty="0">
                <a:solidFill>
                  <a:schemeClr val="bg1"/>
                </a:solidFill>
                <a:latin typeface="Nunito Sans" charset="0"/>
                <a:ea typeface="Nunito Sans" charset="0"/>
                <a:cs typeface="Nunito Sans" charset="0"/>
              </a:rPr>
              <a:t>Your Title Here </a:t>
            </a:r>
          </a:p>
        </p:txBody>
      </p:sp>
      <p:sp>
        <p:nvSpPr>
          <p:cNvPr id="21" name="文本框 20"/>
          <p:cNvSpPr txBox="1"/>
          <p:nvPr/>
        </p:nvSpPr>
        <p:spPr>
          <a:xfrm>
            <a:off x="1444721" y="4423382"/>
            <a:ext cx="3014304" cy="901700"/>
          </a:xfrm>
          <a:prstGeom prst="rect">
            <a:avLst/>
          </a:prstGeom>
          <a:noFill/>
        </p:spPr>
        <p:txBody>
          <a:bodyPr wrap="square">
            <a:spAutoFit/>
          </a:bodyPr>
          <a:lstStyle/>
          <a:p>
            <a:pPr>
              <a:lnSpc>
                <a:spcPct val="120000"/>
              </a:lnSpc>
            </a:pPr>
            <a:r>
              <a:rPr lang="zh-CN" altLang="en-US" sz="1100" dirty="0">
                <a:solidFill>
                  <a:schemeClr val="bg1"/>
                </a:solidFill>
                <a:latin typeface="Nunito Sans" charset="0"/>
                <a:ea typeface="Nunito Sans" charset="0"/>
                <a:cs typeface="Nunito Sans" charset="0"/>
              </a:rPr>
              <a:t>Presentation are communication tools that can be used as demontrations, lectures, reports, and more. it is mostly presented before an audience.</a:t>
            </a:r>
            <a:endParaRPr lang="zh-CN" altLang="en-US" sz="1100" dirty="0">
              <a:solidFill>
                <a:schemeClr val="bg1"/>
              </a:solidFill>
              <a:latin typeface="Nunito Sans" charset="0"/>
              <a:cs typeface="Arial" panose="020B0604020202020204" pitchFamily="34" charset="0"/>
            </a:endParaRPr>
          </a:p>
        </p:txBody>
      </p:sp>
      <p:sp>
        <p:nvSpPr>
          <p:cNvPr id="23" name="文本框 22"/>
          <p:cNvSpPr txBox="1"/>
          <p:nvPr/>
        </p:nvSpPr>
        <p:spPr>
          <a:xfrm>
            <a:off x="1444721" y="2557377"/>
            <a:ext cx="3014304" cy="496570"/>
          </a:xfrm>
          <a:prstGeom prst="rect">
            <a:avLst/>
          </a:prstGeom>
          <a:noFill/>
        </p:spPr>
        <p:txBody>
          <a:bodyPr wrap="square">
            <a:spAutoFit/>
          </a:bodyPr>
          <a:lstStyle/>
          <a:p>
            <a:pPr>
              <a:lnSpc>
                <a:spcPct val="120000"/>
              </a:lnSpc>
            </a:pPr>
            <a:r>
              <a:rPr lang="en-US" sz="1100" dirty="0">
                <a:solidFill>
                  <a:schemeClr val="bg1"/>
                </a:solidFill>
                <a:latin typeface="Nunito Sans" charset="0"/>
                <a:ea typeface="Nunito Sans" charset="0"/>
                <a:cs typeface="Nunito Sans" charset="0"/>
              </a:rPr>
              <a:t>Presentations are communication tools that can be used as demonstrations.</a:t>
            </a:r>
          </a:p>
        </p:txBody>
      </p:sp>
      <p:sp>
        <p:nvSpPr>
          <p:cNvPr id="2" name="Текстовое поле 1"/>
          <p:cNvSpPr txBox="1"/>
          <p:nvPr/>
        </p:nvSpPr>
        <p:spPr>
          <a:xfrm>
            <a:off x="629285" y="1250315"/>
            <a:ext cx="10922635" cy="2584450"/>
          </a:xfrm>
          <a:prstGeom prst="rect">
            <a:avLst/>
          </a:prstGeom>
          <a:noFill/>
        </p:spPr>
        <p:txBody>
          <a:bodyPr wrap="square" rtlCol="0">
            <a:spAutoFit/>
          </a:bodyPr>
          <a:lstStyle/>
          <a:p>
            <a:r>
              <a:rPr lang="en-US" altLang="ru-RU">
                <a:sym typeface="+mn-ea"/>
              </a:rPr>
              <a:t>Random Access Memory</a:t>
            </a:r>
            <a:endParaRPr lang="en-US" altLang="ru-RU"/>
          </a:p>
          <a:p>
            <a:r>
              <a:rPr lang="en-US" altLang="ru-RU">
                <a:sym typeface="+mn-ea"/>
              </a:rPr>
              <a:t>The abbreviation for this term is RAM, the most regularly referred element in a computer system. It is known as the volatile memory, as stored information gets erased every single time when the power turns off. It helps store data regarding the applications that are often accessed programs and methods.</a:t>
            </a:r>
            <a:endParaRPr lang="en-US" altLang="ru-RU"/>
          </a:p>
          <a:p>
            <a:r>
              <a:rPr lang="en-US" altLang="ru-RU">
                <a:sym typeface="+mn-ea"/>
              </a:rPr>
              <a:t>Hard Disk Drive</a:t>
            </a:r>
            <a:endParaRPr lang="en-US" altLang="ru-RU"/>
          </a:p>
          <a:p>
            <a:r>
              <a:rPr lang="en-US" altLang="ru-RU">
                <a:sym typeface="+mn-ea"/>
              </a:rPr>
              <a:t>Hard Disk Drive (HDD) is an electromechanical data storage device used to store and retrieve data digitally using magnetic storage. HDD is a non-volatile data storage device, usually installed within a computer connected directly to the disk controller of the system's motherboard.</a:t>
            </a:r>
            <a:endParaRPr lang="en-US" altLang="ru-RU"/>
          </a:p>
          <a:p>
            <a:r>
              <a:rPr lang="en-US" altLang="ru-RU">
                <a:sym typeface="+mn-ea"/>
              </a:rPr>
              <a:t>1.Solve a crossword in course on LearningApps.</a:t>
            </a:r>
            <a:endParaRPr lang="en-US" altLang="ru-RU"/>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19439bb6-c017-49bb-acea-dd3dfbf8be85"/>
  <p:tag name="COMMONDATA" val="eyJoZGlkIjoiMmNmYmEwOWQ4Y2Q0M2IxMGZkNjI4ZjhkZDQyNzg1OTY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460,&quot;width&quot;:10780}"/>
</p:tagLst>
</file>

<file path=ppt/tags/tag17.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18.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19.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599.4692913385827,&quot;width&quot;:4895.343307086614}"/>
</p:tagLst>
</file>

<file path=ppt/tags/tag20.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1.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2.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3.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4.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5.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6.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7.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xml><?xml version="1.0" encoding="utf-8"?>
<p:tagLst xmlns:a="http://schemas.openxmlformats.org/drawingml/2006/main" xmlns:r="http://schemas.openxmlformats.org/officeDocument/2006/relationships" xmlns:p="http://schemas.openxmlformats.org/presentationml/2006/main">
  <p:tag name="KSO_WM_UNIT_TEXT_PART_ID" val="1-a"/>
  <p:tag name="KSO_WM_UNIT_TEXT_PART_ID_V2" val="d-1-1"/>
  <p:tag name="ORIWIDTHHEIGHT" val="224.5,25.1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29.60598425196844,&quot;left&quot;:113.07968503937009,&quot;top&quot;:213.94740157480314,&quot;width&quot;:736.14283464566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Nunito Sans Light"/>
        <a:ea typeface=""/>
        <a:cs typeface=""/>
        <a:font script="Jpan" typeface="游ゴシック Light"/>
        <a:font script="Hang" typeface="맑은 고딕"/>
        <a:font script="Hans" typeface="Nunito Sans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unito Sans"/>
        <a:ea typeface=""/>
        <a:cs typeface=""/>
        <a:font script="Jpan" typeface="游ゴシック"/>
        <a:font script="Hang" typeface="맑은 고딕"/>
        <a:font script="Hans" typeface="Nunito Sans"/>
        <a:font script="Hant" typeface="新細明體"/>
        <a:font script="Arab" typeface="Nunito Sans"/>
        <a:font script="Hebr" typeface="Nuni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uni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Nunito Sans Light"/>
        <a:ea typeface=""/>
        <a:cs typeface=""/>
        <a:font script="Jpan" typeface="游ゴシック Light"/>
        <a:font script="Hang" typeface="맑은 고딕"/>
        <a:font script="Hans" typeface="Nunito Sans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unito Sans"/>
        <a:ea typeface=""/>
        <a:cs typeface=""/>
        <a:font script="Jpan" typeface="游ゴシック"/>
        <a:font script="Hang" typeface="맑은 고딕"/>
        <a:font script="Hans" typeface="Nunito Sans"/>
        <a:font script="Hant" typeface="新細明體"/>
        <a:font script="Arab" typeface="Nunito Sans"/>
        <a:font script="Hebr" typeface="Nuni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uni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Nunito Sans"/>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unito Sans ExtraBold"/>
        <a:ea typeface=""/>
        <a:cs typeface=""/>
        <a:font script="Jpan" typeface="ＭＳ Ｐゴシック"/>
        <a:font script="Hang" typeface="맑은 고딕"/>
        <a:font script="Hans" typeface="Nunito Sans"/>
        <a:font script="Hant" typeface="新細明體"/>
        <a:font script="Arab" typeface="Nunito Sans"/>
        <a:font script="Hebr" typeface="Nunito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Nunito Sans"/>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2996</Words>
  <Application>Microsoft Office PowerPoint</Application>
  <PresentationFormat>Широкоэкранный</PresentationFormat>
  <Paragraphs>132</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Open Sans ExtraBold</vt:lpstr>
      <vt:lpstr>Nunito Sans ExtraBold</vt:lpstr>
      <vt:lpstr>Microsoft Yi Baiti</vt:lpstr>
      <vt:lpstr>Nunito Sans</vt:lpstr>
      <vt:lpstr>Nunito Sans Light</vt:lpstr>
      <vt:lpstr>Arial</vt:lpstr>
      <vt:lpstr>Office 主题​​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 strator</dc:creator>
  <cp:lastModifiedBy>Преподаватель_308</cp:lastModifiedBy>
  <cp:revision>20</cp:revision>
  <dcterms:created xsi:type="dcterms:W3CDTF">2020-05-07T17:08:00Z</dcterms:created>
  <dcterms:modified xsi:type="dcterms:W3CDTF">2025-10-01T03:45:17Z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E0B9B1EB677F4DF5B0E0074DB06CA3EC_11</vt:lpwstr>
  </property>
  <property fmtid="{D5CDD505-2E9C-101B-9397-08002B2CF9AE}" pid="3" name="KSOProductBuildVer">
    <vt:lpwstr>1049-12.2.0.22549</vt:lpwstr>
  </property>
</Properties>
</file>